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68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206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76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4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196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148.xml"/>
  <Override ContentType="application/vnd.openxmlformats-officedocument.presentationml.notesSlide+xml" PartName="/ppt/notesSlides/notesSlide202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7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1.xml"/>
  <Override ContentType="application/vnd.openxmlformats-officedocument.presentationml.notesSlide+xml" PartName="/ppt/notesSlides/notesSlide15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8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180.xml"/>
  <Override ContentType="application/vnd.openxmlformats-officedocument.presentationml.notesSlide+xml" PartName="/ppt/notesSlides/notesSlide17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1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4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5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16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87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213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177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0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52.xml"/>
  <Override ContentType="application/vnd.openxmlformats-officedocument.presentationml.notesSlide+xml" PartName="/ppt/notesSlides/notesSlide195.xml"/>
  <Override ContentType="application/vnd.openxmlformats-officedocument.presentationml.notesSlide+xml" PartName="/ppt/notesSlides/notesSlide183.xml"/>
  <Override ContentType="application/vnd.openxmlformats-officedocument.presentationml.notesSlide+xml" PartName="/ppt/notesSlides/notesSlide217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167.xml"/>
  <Override ContentType="application/vnd.openxmlformats-officedocument.presentationml.notesSlide+xml" PartName="/ppt/notesSlides/notesSlide140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9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39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5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199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90.xml"/>
  <Override ContentType="application/vnd.openxmlformats-officedocument.presentationml.notesSlide+xml" PartName="/ppt/notesSlides/notesSlide218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73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162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45.xml"/>
  <Override ContentType="application/vnd.openxmlformats-officedocument.presentationml.notesSlide+xml" PartName="/ppt/notesSlides/notesSlide207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88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86.xml"/>
  <Override ContentType="application/vnd.openxmlformats-officedocument.presentationml.notesSlide+xml" PartName="/ppt/notesSlides/notesSlide143.xml"/>
  <Override ContentType="application/vnd.openxmlformats-officedocument.presentationml.notesSlide+xml" PartName="/ppt/notesSlides/notesSlide151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94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166.xml"/>
  <Override ContentType="application/vnd.openxmlformats-officedocument.presentationml.notesSlide+xml" PartName="/ppt/notesSlides/notesSlide182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78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20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71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16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138.xml"/>
  <Override ContentType="application/vnd.openxmlformats-officedocument.presentationml.notesSlide+xml" PartName="/ppt/notesSlides/notesSlide16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98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155.xml"/>
  <Override ContentType="application/vnd.openxmlformats-officedocument.presentationml.notesSlide+xml" PartName="/ppt/notesSlides/notesSlide189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46.xml"/>
  <Override ContentType="application/vnd.openxmlformats-officedocument.presentationml.notesSlide+xml" PartName="/ppt/notesSlides/notesSlide21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91.xml"/>
  <Override ContentType="application/vnd.openxmlformats-officedocument.presentationml.notesSlide+xml" PartName="/ppt/notesSlides/notesSlide20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174.xml"/>
  <Override ContentType="application/vnd.openxmlformats-officedocument.presentationml.notesSlide+xml" PartName="/ppt/notesSlides/notesSlide212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193.xml"/>
  <Override ContentType="application/vnd.openxmlformats-officedocument.presentationml.notesSlide+xml" PartName="/ppt/notesSlides/notesSlide150.xml"/>
  <Override ContentType="application/vnd.openxmlformats-officedocument.presentationml.notesSlide+xml" PartName="/ppt/notesSlides/notesSlide142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59.xml"/>
  <Override ContentType="application/vnd.openxmlformats-officedocument.presentationml.notesSlide+xml" PartName="/ppt/notesSlides/notesSlide185.xml"/>
  <Override ContentType="application/vnd.openxmlformats-officedocument.presentationml.notesSlide+xml" PartName="/ppt/notesSlides/notesSlide215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69.xml"/>
  <Override ContentType="application/vnd.openxmlformats-officedocument.presentationml.notesSlide+xml" PartName="/ppt/notesSlides/notesSlide205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60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79.xml"/>
  <Override ContentType="application/vnd.openxmlformats-officedocument.presentationml.notesSlide+xml" PartName="/ppt/notesSlides/notesSlide165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170.xml"/>
  <Override ContentType="application/vnd.openxmlformats-officedocument.presentationml.notesSlide+xml" PartName="/ppt/notesSlides/notesSlide197.xml"/>
  <Override ContentType="application/vnd.openxmlformats-officedocument.presentationml.notesSlide+xml" PartName="/ppt/notesSlides/notesSlide221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154.xml"/>
  <Override ContentType="application/vnd.openxmlformats-officedocument.presentationml.notesSlide+xml" PartName="/ppt/notesSlides/notesSlide136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200.xml"/>
  <Override ContentType="application/vnd.openxmlformats-officedocument.presentationml.notesSlide+xml" PartName="/ppt/notesSlides/notesSlide181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09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1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164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211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9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158.xml"/>
  <Override ContentType="application/vnd.openxmlformats-officedocument.presentationml.notesSlide+xml" PartName="/ppt/notesSlides/notesSlide175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164.xml"/>
  <Override ContentType="application/vnd.openxmlformats-officedocument.presentationml.slide+xml" PartName="/ppt/slides/slide43.xml"/>
  <Override ContentType="application/vnd.openxmlformats-officedocument.presentationml.slide+xml" PartName="/ppt/slides/slide199.xml"/>
  <Override ContentType="application/vnd.openxmlformats-officedocument.presentationml.slide+xml" PartName="/ppt/slides/slide210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202.xml"/>
  <Override ContentType="application/vnd.openxmlformats-officedocument.presentationml.slide+xml" PartName="/ppt/slides/slide105.xml"/>
  <Override ContentType="application/vnd.openxmlformats-officedocument.presentationml.slide+xml" PartName="/ppt/slides/slide148.xml"/>
  <Override ContentType="application/vnd.openxmlformats-officedocument.presentationml.slide+xml" PartName="/ppt/slides/slide172.xml"/>
  <Override ContentType="application/vnd.openxmlformats-officedocument.presentationml.slide+xml" PartName="/ppt/slides/slide19.xml"/>
  <Override ContentType="application/vnd.openxmlformats-officedocument.presentationml.slide+xml" PartName="/ppt/slides/slide5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94.xml"/>
  <Override ContentType="application/vnd.openxmlformats-officedocument.presentationml.slide+xml" PartName="/ppt/slides/slide156.xml"/>
  <Override ContentType="application/vnd.openxmlformats-officedocument.presentationml.slide+xml" PartName="/ppt/slides/slide217.xml"/>
  <Override ContentType="application/vnd.openxmlformats-officedocument.presentationml.slide+xml" PartName="/ppt/slides/slide71.xml"/>
  <Override ContentType="application/vnd.openxmlformats-officedocument.presentationml.slide+xml" PartName="/ppt/slides/slide179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36.xml"/>
  <Override ContentType="application/vnd.openxmlformats-officedocument.presentationml.slide+xml" PartName="/ppt/slides/slide184.xml"/>
  <Override ContentType="application/vnd.openxmlformats-officedocument.presentationml.slide+xml" PartName="/ppt/slides/slide141.xml"/>
  <Override ContentType="application/vnd.openxmlformats-officedocument.presentationml.slide+xml" PartName="/ppt/slides/slide82.xml"/>
  <Override ContentType="application/vnd.openxmlformats-officedocument.presentationml.slide+xml" PartName="/ppt/slides/slide9.xml"/>
  <Override ContentType="application/vnd.openxmlformats-officedocument.presentationml.slide+xml" PartName="/ppt/slides/slide16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187.xml"/>
  <Override ContentType="application/vnd.openxmlformats-officedocument.presentationml.slide+xml" PartName="/ppt/slides/slide98.xml"/>
  <Override ContentType="application/vnd.openxmlformats-officedocument.presentationml.slide+xml" PartName="/ppt/slides/slide152.xml"/>
  <Override ContentType="application/vnd.openxmlformats-officedocument.presentationml.slide+xml" PartName="/ppt/slides/slide125.xml"/>
  <Override ContentType="application/vnd.openxmlformats-officedocument.presentationml.slide+xml" PartName="/ppt/slides/slide20.xml"/>
  <Override ContentType="application/vnd.openxmlformats-officedocument.presentationml.slide+xml" PartName="/ppt/slides/slide161.xml"/>
  <Override ContentType="application/vnd.openxmlformats-officedocument.presentationml.slide+xml" PartName="/ppt/slides/slide214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206.xml"/>
  <Override ContentType="application/vnd.openxmlformats-officedocument.presentationml.slide+xml" PartName="/ppt/slides/slide55.xml"/>
  <Override ContentType="application/vnd.openxmlformats-officedocument.presentationml.slide+xml" PartName="/ppt/slides/slide195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59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144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176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180.xml"/>
  <Override ContentType="application/vnd.openxmlformats-officedocument.presentationml.slide+xml" PartName="/ppt/slides/slide18.xml"/>
  <Override ContentType="application/vnd.openxmlformats-officedocument.presentationml.slide+xml" PartName="/ppt/slides/slide201.xml"/>
  <Override ContentType="application/vnd.openxmlformats-officedocument.presentationml.slide+xml" PartName="/ppt/slides/slide52.xml"/>
  <Override ContentType="application/vnd.openxmlformats-officedocument.presentationml.slide+xml" PartName="/ppt/slides/slide95.xml"/>
  <Override ContentType="application/vnd.openxmlformats-officedocument.presentationml.slide+xml" PartName="/ppt/slides/slide181.xml"/>
  <Override ContentType="application/vnd.openxmlformats-officedocument.presentationml.slide+xml" PartName="/ppt/slides/slide157.xml"/>
  <Override ContentType="application/vnd.openxmlformats-officedocument.presentationml.slide+xml" PartName="/ppt/slides/slide211.xml"/>
  <Override ContentType="application/vnd.openxmlformats-officedocument.presentationml.slide+xml" PartName="/ppt/slides/slide77.xml"/>
  <Override ContentType="application/vnd.openxmlformats-officedocument.presentationml.slide+xml" PartName="/ppt/slides/slide165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47.xml"/>
  <Override ContentType="application/vnd.openxmlformats-officedocument.presentationml.slide+xml" PartName="/ppt/slides/slide191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137.xml"/>
  <Override ContentType="application/vnd.openxmlformats-officedocument.presentationml.slide+xml" PartName="/ppt/slides/slide110.xml"/>
  <Override ContentType="application/vnd.openxmlformats-officedocument.presentationml.slide+xml" PartName="/ppt/slides/slide153.xml"/>
  <Override ContentType="application/vnd.openxmlformats-officedocument.presentationml.slide+xml" PartName="/ppt/slides/slide67.xml"/>
  <Override ContentType="application/vnd.openxmlformats-officedocument.presentationml.slide+xml" PartName="/ppt/slides/slide196.xml"/>
  <Override ContentType="application/vnd.openxmlformats-officedocument.presentationml.slide+xml" PartName="/ppt/slides/slide171.xml"/>
  <Override ContentType="application/vnd.openxmlformats-officedocument.presentationml.slide+xml" PartName="/ppt/slides/slide49.xml"/>
  <Override ContentType="application/vnd.openxmlformats-officedocument.presentationml.slide+xml" PartName="/ppt/slides/slide216.xml"/>
  <Override ContentType="application/vnd.openxmlformats-officedocument.presentationml.slide+xml" PartName="/ppt/slides/slide83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221.xml"/>
  <Override ContentType="application/vnd.openxmlformats-officedocument.presentationml.slide+xml" PartName="/ppt/slides/slide73.xml"/>
  <Override ContentType="application/vnd.openxmlformats-officedocument.presentationml.slide+xml" PartName="/ppt/slides/slide169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86.xml"/>
  <Override ContentType="application/vnd.openxmlformats-officedocument.presentationml.slide+xml" PartName="/ppt/slides/slide215.xml"/>
  <Override ContentType="application/vnd.openxmlformats-officedocument.presentationml.slide+xml" PartName="/ppt/slides/slide109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205.xml"/>
  <Override ContentType="application/vnd.openxmlformats-officedocument.presentationml.slide+xml" PartName="/ppt/slides/slide160.xml"/>
  <Override ContentType="application/vnd.openxmlformats-officedocument.presentationml.slide+xml" PartName="/ppt/slides/slide100.xml"/>
  <Override ContentType="application/vnd.openxmlformats-officedocument.presentationml.slide+xml" PartName="/ppt/slides/slide90.xml"/>
  <Override ContentType="application/vnd.openxmlformats-officedocument.presentationml.slide+xml" PartName="/ppt/slides/slide143.xml"/>
  <Override ContentType="application/vnd.openxmlformats-officedocument.presentationml.slide+xml" PartName="/ppt/slides/slide132.xml"/>
  <Override ContentType="application/vnd.openxmlformats-officedocument.presentationml.slide+xml" PartName="/ppt/slides/slide62.xml"/>
  <Override ContentType="application/vnd.openxmlformats-officedocument.presentationml.slide+xml" PartName="/ppt/slides/slide175.xml"/>
  <Override ContentType="application/vnd.openxmlformats-officedocument.presentationml.slide+xml" PartName="/ppt/slides/slide1.xml"/>
  <Override ContentType="application/vnd.openxmlformats-officedocument.presentationml.slide+xml" PartName="/ppt/slides/slide192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209.xml"/>
  <Override ContentType="application/vnd.openxmlformats-officedocument.presentationml.slide+xml" PartName="/ppt/slides/slide200.xml"/>
  <Override ContentType="application/vnd.openxmlformats-officedocument.presentationml.slide+xml" PartName="/ppt/slides/slide88.xml"/>
  <Override ContentType="application/vnd.openxmlformats-officedocument.presentationml.slide+xml" PartName="/ppt/slides/slide158.xml"/>
  <Override ContentType="application/vnd.openxmlformats-officedocument.presentationml.slide+xml" PartName="/ppt/slides/slide115.xml"/>
  <Override ContentType="application/vnd.openxmlformats-officedocument.presentationml.slide+xml" PartName="/ppt/slides/slide3.xml"/>
  <Override ContentType="application/vnd.openxmlformats-officedocument.presentationml.slide+xml" PartName="/ppt/slides/slide182.xml"/>
  <Override ContentType="application/vnd.openxmlformats-officedocument.presentationml.slide+xml" PartName="/ppt/slides/slide17.xml"/>
  <Override ContentType="application/vnd.openxmlformats-officedocument.presentationml.slide+xml" PartName="/ppt/slides/slide138.xml"/>
  <Override ContentType="application/vnd.openxmlformats-officedocument.presentationml.slide+xml" PartName="/ppt/slides/slide25.xml"/>
  <Override ContentType="application/vnd.openxmlformats-officedocument.presentationml.slide+xml" PartName="/ppt/slides/slide174.xml"/>
  <Override ContentType="application/vnd.openxmlformats-officedocument.presentationml.slide+xml" PartName="/ppt/slides/slide190.xml"/>
  <Override ContentType="application/vnd.openxmlformats-officedocument.presentationml.slide+xml" PartName="/ppt/slides/slide33.xml"/>
  <Override ContentType="application/vnd.openxmlformats-officedocument.presentationml.slide+xml" PartName="/ppt/slides/slide219.xml"/>
  <Override ContentType="application/vnd.openxmlformats-officedocument.presentationml.slide+xml" PartName="/ppt/slides/slide68.xml"/>
  <Override ContentType="application/vnd.openxmlformats-officedocument.presentationml.slide+xml" PartName="/ppt/slides/slide170.xml"/>
  <Override ContentType="application/vnd.openxmlformats-officedocument.presentationml.slide+xml" PartName="/ppt/slides/slide20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220.xml"/>
  <Override ContentType="application/vnd.openxmlformats-officedocument.presentationml.slide+xml" PartName="/ppt/slides/slide166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4.xml"/>
  <Override ContentType="application/vnd.openxmlformats-officedocument.presentationml.slide+xml" PartName="/ppt/slides/slide197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185.xml"/>
  <Override ContentType="application/vnd.openxmlformats-officedocument.presentationml.slide+xml" PartName="/ppt/slides/slide65.xml"/>
  <Override ContentType="application/vnd.openxmlformats-officedocument.presentationml.slide+xml" PartName="/ppt/slides/slide118.xml"/>
  <Override ContentType="application/vnd.openxmlformats-officedocument.presentationml.slide+xml" PartName="/ppt/slides/slide142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178.xml"/>
  <Override ContentType="application/vnd.openxmlformats-officedocument.presentationml.slide+xml" PartName="/ppt/slides/slide29.xml"/>
  <Override ContentType="application/vnd.openxmlformats-officedocument.presentationml.slide+xml" PartName="/ppt/slides/slide212.xml"/>
  <Override ContentType="application/vnd.openxmlformats-officedocument.presentationml.slide+xml" PartName="/ppt/slides/slide76.xml"/>
  <Override ContentType="application/vnd.openxmlformats-officedocument.presentationml.slide+xml" PartName="/ppt/slides/slide131.xml"/>
  <Override ContentType="application/vnd.openxmlformats-officedocument.presentationml.slide+xml" PartName="/ppt/slides/slide93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14.xml"/>
  <Override ContentType="application/vnd.openxmlformats-officedocument.presentationml.slide+xml" PartName="/ppt/slides/slide163.xml"/>
  <Override ContentType="application/vnd.openxmlformats-officedocument.presentationml.slide+xml" PartName="/ppt/slides/slide127.xml"/>
  <Override ContentType="application/vnd.openxmlformats-officedocument.presentationml.slide+xml" PartName="/ppt/slides/slide146.xml"/>
  <Override ContentType="application/vnd.openxmlformats-officedocument.presentationml.slide+xml" PartName="/ppt/slides/slide150.xml"/>
  <Override ContentType="application/vnd.openxmlformats-officedocument.presentationml.slide+xml" PartName="/ppt/slides/slide189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57.xml"/>
  <Override ContentType="application/vnd.openxmlformats-officedocument.presentationml.slide+xml" PartName="/ppt/slides/slide44.xml"/>
  <Override ContentType="application/vnd.openxmlformats-officedocument.presentationml.slide+xml" PartName="/ppt/slides/slide193.xml"/>
  <Override ContentType="application/vnd.openxmlformats-officedocument.presentationml.slide+xml" PartName="/ppt/slides/slide208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39.xml"/>
  <Override ContentType="application/vnd.openxmlformats-officedocument.presentationml.slide+xml" PartName="/ppt/slides/slide60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198.xml"/>
  <Override ContentType="application/vnd.openxmlformats-officedocument.presentationml.slide+xml" PartName="/ppt/slides/slide15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218.xml"/>
  <Override ContentType="application/vnd.openxmlformats-officedocument.presentationml.slide+xml" PartName="/ppt/slides/slide130.xml"/>
  <Override ContentType="application/vnd.openxmlformats-officedocument.presentationml.slide+xml" PartName="/ppt/slides/slide173.xml"/>
  <Override ContentType="application/vnd.openxmlformats-officedocument.presentationml.slide+xml" PartName="/ppt/slides/slide16.xml"/>
  <Override ContentType="application/vnd.openxmlformats-officedocument.presentationml.slide+xml" PartName="/ppt/slides/slide97.xml"/>
  <Override ContentType="application/vnd.openxmlformats-officedocument.presentationml.slide+xml" PartName="/ppt/slides/slide140.xml"/>
  <Override ContentType="application/vnd.openxmlformats-officedocument.presentationml.slide+xml" PartName="/ppt/slides/slide11.xml"/>
  <Override ContentType="application/vnd.openxmlformats-officedocument.presentationml.slide+xml" PartName="/ppt/slides/slide183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149.xml"/>
  <Override ContentType="application/vnd.openxmlformats-officedocument.presentationml.slide+xml" PartName="/ppt/slides/slide203.xml"/>
  <Override ContentType="application/vnd.openxmlformats-officedocument.presentationml.slide+xml" PartName="/ppt/slides/slide124.xml"/>
  <Override ContentType="application/vnd.openxmlformats-officedocument.presentationml.slide+xml" PartName="/ppt/slides/slide106.xml"/>
  <Override ContentType="application/vnd.openxmlformats-officedocument.presentationml.slide+xml" PartName="/ppt/slides/slide167.xml"/>
  <Override ContentType="application/vnd.openxmlformats-officedocument.presentationml.slide+xml" PartName="/ppt/slides/slide70.xml"/>
  <Override ContentType="application/vnd.openxmlformats-officedocument.presentationml.slide+xml" PartName="/ppt/slides/slide194.xml"/>
  <Override ContentType="application/vnd.openxmlformats-officedocument.presentationml.slide+xml" PartName="/ppt/slides/slide151.xml"/>
  <Override ContentType="application/vnd.openxmlformats-officedocument.presentationml.slide+xml" PartName="/ppt/slides/slide177.xml"/>
  <Override ContentType="application/vnd.openxmlformats-officedocument.presentationml.slide+xml" PartName="/ppt/slides/slide134.xml"/>
  <Override ContentType="application/vnd.openxmlformats-officedocument.presentationml.slide+xml" PartName="/ppt/slides/slide207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145.xml"/>
  <Override ContentType="application/vnd.openxmlformats-officedocument.presentationml.slide+xml" PartName="/ppt/slides/slide188.xml"/>
  <Override ContentType="application/vnd.openxmlformats-officedocument.presentationml.slide+xml" PartName="/ppt/slides/slide162.xml"/>
  <Override ContentType="application/vnd.openxmlformats-officedocument.presentationml.slide+xml" PartName="/ppt/slides/slide32.xml"/>
  <Override ContentType="application/vnd.openxmlformats-officedocument.presentationml.slide+xml" PartName="/ppt/slides/slide75.xml"/>
  <Override ContentType="application/vnd.openxmlformats-officedocument.presentationml.slide+xml" PartName="/ppt/slides/slide213.xml"/>
  <Override ContentType="application/vnd.openxmlformats-officedocument.presentationml.slide+xml" PartName="/ppt/slides/slide58.xml"/>
  <Override ContentType="application/vnd.openxmlformats-officedocument.presentationml.slide+xml" PartName="/ppt/slides/slide15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  <p:sldId id="377" r:id="rId127"/>
    <p:sldId id="378" r:id="rId128"/>
    <p:sldId id="379" r:id="rId129"/>
    <p:sldId id="380" r:id="rId130"/>
    <p:sldId id="381" r:id="rId131"/>
    <p:sldId id="382" r:id="rId132"/>
    <p:sldId id="383" r:id="rId133"/>
    <p:sldId id="384" r:id="rId134"/>
    <p:sldId id="385" r:id="rId135"/>
    <p:sldId id="386" r:id="rId136"/>
    <p:sldId id="387" r:id="rId137"/>
    <p:sldId id="388" r:id="rId138"/>
    <p:sldId id="389" r:id="rId139"/>
    <p:sldId id="390" r:id="rId140"/>
    <p:sldId id="391" r:id="rId141"/>
    <p:sldId id="392" r:id="rId142"/>
    <p:sldId id="393" r:id="rId143"/>
    <p:sldId id="394" r:id="rId144"/>
    <p:sldId id="395" r:id="rId145"/>
    <p:sldId id="396" r:id="rId146"/>
    <p:sldId id="397" r:id="rId147"/>
    <p:sldId id="398" r:id="rId148"/>
    <p:sldId id="399" r:id="rId149"/>
    <p:sldId id="400" r:id="rId150"/>
    <p:sldId id="401" r:id="rId151"/>
    <p:sldId id="402" r:id="rId152"/>
    <p:sldId id="403" r:id="rId153"/>
    <p:sldId id="404" r:id="rId154"/>
    <p:sldId id="405" r:id="rId155"/>
    <p:sldId id="406" r:id="rId156"/>
    <p:sldId id="407" r:id="rId157"/>
    <p:sldId id="408" r:id="rId158"/>
    <p:sldId id="409" r:id="rId159"/>
    <p:sldId id="410" r:id="rId160"/>
    <p:sldId id="411" r:id="rId161"/>
    <p:sldId id="412" r:id="rId162"/>
    <p:sldId id="413" r:id="rId163"/>
    <p:sldId id="414" r:id="rId164"/>
    <p:sldId id="415" r:id="rId165"/>
    <p:sldId id="416" r:id="rId166"/>
    <p:sldId id="417" r:id="rId167"/>
    <p:sldId id="418" r:id="rId168"/>
    <p:sldId id="419" r:id="rId169"/>
    <p:sldId id="420" r:id="rId170"/>
    <p:sldId id="421" r:id="rId171"/>
    <p:sldId id="422" r:id="rId172"/>
    <p:sldId id="423" r:id="rId173"/>
    <p:sldId id="424" r:id="rId174"/>
    <p:sldId id="425" r:id="rId175"/>
    <p:sldId id="426" r:id="rId176"/>
    <p:sldId id="427" r:id="rId177"/>
    <p:sldId id="428" r:id="rId178"/>
    <p:sldId id="429" r:id="rId179"/>
    <p:sldId id="430" r:id="rId180"/>
    <p:sldId id="431" r:id="rId181"/>
    <p:sldId id="432" r:id="rId182"/>
    <p:sldId id="433" r:id="rId183"/>
    <p:sldId id="434" r:id="rId184"/>
    <p:sldId id="435" r:id="rId185"/>
    <p:sldId id="436" r:id="rId186"/>
    <p:sldId id="437" r:id="rId187"/>
    <p:sldId id="438" r:id="rId188"/>
    <p:sldId id="439" r:id="rId189"/>
    <p:sldId id="440" r:id="rId190"/>
    <p:sldId id="441" r:id="rId191"/>
    <p:sldId id="442" r:id="rId192"/>
    <p:sldId id="443" r:id="rId193"/>
    <p:sldId id="444" r:id="rId194"/>
    <p:sldId id="445" r:id="rId195"/>
    <p:sldId id="446" r:id="rId196"/>
    <p:sldId id="447" r:id="rId197"/>
    <p:sldId id="448" r:id="rId198"/>
    <p:sldId id="449" r:id="rId199"/>
    <p:sldId id="450" r:id="rId200"/>
    <p:sldId id="451" r:id="rId201"/>
    <p:sldId id="452" r:id="rId202"/>
    <p:sldId id="453" r:id="rId203"/>
    <p:sldId id="454" r:id="rId204"/>
    <p:sldId id="455" r:id="rId205"/>
    <p:sldId id="456" r:id="rId206"/>
    <p:sldId id="457" r:id="rId207"/>
    <p:sldId id="458" r:id="rId208"/>
    <p:sldId id="459" r:id="rId209"/>
    <p:sldId id="460" r:id="rId210"/>
    <p:sldId id="461" r:id="rId211"/>
    <p:sldId id="462" r:id="rId212"/>
    <p:sldId id="463" r:id="rId213"/>
    <p:sldId id="464" r:id="rId214"/>
    <p:sldId id="465" r:id="rId215"/>
    <p:sldId id="466" r:id="rId216"/>
    <p:sldId id="467" r:id="rId217"/>
    <p:sldId id="468" r:id="rId218"/>
    <p:sldId id="469" r:id="rId219"/>
    <p:sldId id="470" r:id="rId220"/>
    <p:sldId id="471" r:id="rId221"/>
    <p:sldId id="472" r:id="rId222"/>
    <p:sldId id="473" r:id="rId223"/>
    <p:sldId id="474" r:id="rId224"/>
    <p:sldId id="475" r:id="rId225"/>
    <p:sldId id="476" r:id="rId226"/>
  </p:sldIdLst>
  <p:sldSz cy="5143500" cx="9144000"/>
  <p:notesSz cx="6858000" cy="9144000"/>
  <p:embeddedFontLst>
    <p:embeddedFont>
      <p:font typeface="Garamond"/>
      <p:regular r:id="rId227"/>
      <p:bold r:id="rId228"/>
      <p:italic r:id="rId229"/>
      <p:boldItalic r:id="rId2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190" Type="http://schemas.openxmlformats.org/officeDocument/2006/relationships/slide" Target="slides/slide18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194" Type="http://schemas.openxmlformats.org/officeDocument/2006/relationships/slide" Target="slides/slide189.xml"/><Relationship Id="rId43" Type="http://schemas.openxmlformats.org/officeDocument/2006/relationships/slide" Target="slides/slide38.xml"/><Relationship Id="rId193" Type="http://schemas.openxmlformats.org/officeDocument/2006/relationships/slide" Target="slides/slide188.xml"/><Relationship Id="rId46" Type="http://schemas.openxmlformats.org/officeDocument/2006/relationships/slide" Target="slides/slide41.xml"/><Relationship Id="rId192" Type="http://schemas.openxmlformats.org/officeDocument/2006/relationships/slide" Target="slides/slide187.xml"/><Relationship Id="rId45" Type="http://schemas.openxmlformats.org/officeDocument/2006/relationships/slide" Target="slides/slide40.xml"/><Relationship Id="rId191" Type="http://schemas.openxmlformats.org/officeDocument/2006/relationships/slide" Target="slides/slide186.xml"/><Relationship Id="rId48" Type="http://schemas.openxmlformats.org/officeDocument/2006/relationships/slide" Target="slides/slide43.xml"/><Relationship Id="rId187" Type="http://schemas.openxmlformats.org/officeDocument/2006/relationships/slide" Target="slides/slide182.xml"/><Relationship Id="rId47" Type="http://schemas.openxmlformats.org/officeDocument/2006/relationships/slide" Target="slides/slide42.xml"/><Relationship Id="rId186" Type="http://schemas.openxmlformats.org/officeDocument/2006/relationships/slide" Target="slides/slide181.xml"/><Relationship Id="rId185" Type="http://schemas.openxmlformats.org/officeDocument/2006/relationships/slide" Target="slides/slide180.xml"/><Relationship Id="rId49" Type="http://schemas.openxmlformats.org/officeDocument/2006/relationships/slide" Target="slides/slide44.xml"/><Relationship Id="rId184" Type="http://schemas.openxmlformats.org/officeDocument/2006/relationships/slide" Target="slides/slide179.xml"/><Relationship Id="rId189" Type="http://schemas.openxmlformats.org/officeDocument/2006/relationships/slide" Target="slides/slide184.xml"/><Relationship Id="rId188" Type="http://schemas.openxmlformats.org/officeDocument/2006/relationships/slide" Target="slides/slide18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183" Type="http://schemas.openxmlformats.org/officeDocument/2006/relationships/slide" Target="slides/slide178.xml"/><Relationship Id="rId32" Type="http://schemas.openxmlformats.org/officeDocument/2006/relationships/slide" Target="slides/slide27.xml"/><Relationship Id="rId182" Type="http://schemas.openxmlformats.org/officeDocument/2006/relationships/slide" Target="slides/slide177.xml"/><Relationship Id="rId35" Type="http://schemas.openxmlformats.org/officeDocument/2006/relationships/slide" Target="slides/slide30.xml"/><Relationship Id="rId181" Type="http://schemas.openxmlformats.org/officeDocument/2006/relationships/slide" Target="slides/slide176.xml"/><Relationship Id="rId34" Type="http://schemas.openxmlformats.org/officeDocument/2006/relationships/slide" Target="slides/slide29.xml"/><Relationship Id="rId180" Type="http://schemas.openxmlformats.org/officeDocument/2006/relationships/slide" Target="slides/slide175.xml"/><Relationship Id="rId37" Type="http://schemas.openxmlformats.org/officeDocument/2006/relationships/slide" Target="slides/slide32.xml"/><Relationship Id="rId176" Type="http://schemas.openxmlformats.org/officeDocument/2006/relationships/slide" Target="slides/slide171.xml"/><Relationship Id="rId36" Type="http://schemas.openxmlformats.org/officeDocument/2006/relationships/slide" Target="slides/slide31.xml"/><Relationship Id="rId175" Type="http://schemas.openxmlformats.org/officeDocument/2006/relationships/slide" Target="slides/slide170.xml"/><Relationship Id="rId39" Type="http://schemas.openxmlformats.org/officeDocument/2006/relationships/slide" Target="slides/slide34.xml"/><Relationship Id="rId174" Type="http://schemas.openxmlformats.org/officeDocument/2006/relationships/slide" Target="slides/slide169.xml"/><Relationship Id="rId38" Type="http://schemas.openxmlformats.org/officeDocument/2006/relationships/slide" Target="slides/slide33.xml"/><Relationship Id="rId173" Type="http://schemas.openxmlformats.org/officeDocument/2006/relationships/slide" Target="slides/slide168.xml"/><Relationship Id="rId179" Type="http://schemas.openxmlformats.org/officeDocument/2006/relationships/slide" Target="slides/slide174.xml"/><Relationship Id="rId178" Type="http://schemas.openxmlformats.org/officeDocument/2006/relationships/slide" Target="slides/slide173.xml"/><Relationship Id="rId177" Type="http://schemas.openxmlformats.org/officeDocument/2006/relationships/slide" Target="slides/slide172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98" Type="http://schemas.openxmlformats.org/officeDocument/2006/relationships/slide" Target="slides/slide193.xml"/><Relationship Id="rId14" Type="http://schemas.openxmlformats.org/officeDocument/2006/relationships/slide" Target="slides/slide9.xml"/><Relationship Id="rId197" Type="http://schemas.openxmlformats.org/officeDocument/2006/relationships/slide" Target="slides/slide192.xml"/><Relationship Id="rId17" Type="http://schemas.openxmlformats.org/officeDocument/2006/relationships/slide" Target="slides/slide12.xml"/><Relationship Id="rId196" Type="http://schemas.openxmlformats.org/officeDocument/2006/relationships/slide" Target="slides/slide191.xml"/><Relationship Id="rId16" Type="http://schemas.openxmlformats.org/officeDocument/2006/relationships/slide" Target="slides/slide11.xml"/><Relationship Id="rId195" Type="http://schemas.openxmlformats.org/officeDocument/2006/relationships/slide" Target="slides/slide190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99" Type="http://schemas.openxmlformats.org/officeDocument/2006/relationships/slide" Target="slides/slide194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150" Type="http://schemas.openxmlformats.org/officeDocument/2006/relationships/slide" Target="slides/slide145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149" Type="http://schemas.openxmlformats.org/officeDocument/2006/relationships/slide" Target="slides/slide144.xml"/><Relationship Id="rId4" Type="http://schemas.openxmlformats.org/officeDocument/2006/relationships/slideMaster" Target="slideMasters/slideMaster1.xml"/><Relationship Id="rId148" Type="http://schemas.openxmlformats.org/officeDocument/2006/relationships/slide" Target="slides/slide143.xml"/><Relationship Id="rId9" Type="http://schemas.openxmlformats.org/officeDocument/2006/relationships/slide" Target="slides/slide4.xml"/><Relationship Id="rId143" Type="http://schemas.openxmlformats.org/officeDocument/2006/relationships/slide" Target="slides/slide138.xml"/><Relationship Id="rId142" Type="http://schemas.openxmlformats.org/officeDocument/2006/relationships/slide" Target="slides/slide137.xml"/><Relationship Id="rId141" Type="http://schemas.openxmlformats.org/officeDocument/2006/relationships/slide" Target="slides/slide136.xml"/><Relationship Id="rId140" Type="http://schemas.openxmlformats.org/officeDocument/2006/relationships/slide" Target="slides/slide135.xml"/><Relationship Id="rId5" Type="http://schemas.openxmlformats.org/officeDocument/2006/relationships/notesMaster" Target="notesMasters/notesMaster1.xml"/><Relationship Id="rId147" Type="http://schemas.openxmlformats.org/officeDocument/2006/relationships/slide" Target="slides/slide142.xml"/><Relationship Id="rId6" Type="http://schemas.openxmlformats.org/officeDocument/2006/relationships/slide" Target="slides/slide1.xml"/><Relationship Id="rId146" Type="http://schemas.openxmlformats.org/officeDocument/2006/relationships/slide" Target="slides/slide141.xml"/><Relationship Id="rId7" Type="http://schemas.openxmlformats.org/officeDocument/2006/relationships/slide" Target="slides/slide2.xml"/><Relationship Id="rId145" Type="http://schemas.openxmlformats.org/officeDocument/2006/relationships/slide" Target="slides/slide140.xml"/><Relationship Id="rId8" Type="http://schemas.openxmlformats.org/officeDocument/2006/relationships/slide" Target="slides/slide3.xml"/><Relationship Id="rId144" Type="http://schemas.openxmlformats.org/officeDocument/2006/relationships/slide" Target="slides/slide139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139" Type="http://schemas.openxmlformats.org/officeDocument/2006/relationships/slide" Target="slides/slide134.xml"/><Relationship Id="rId138" Type="http://schemas.openxmlformats.org/officeDocument/2006/relationships/slide" Target="slides/slide133.xml"/><Relationship Id="rId137" Type="http://schemas.openxmlformats.org/officeDocument/2006/relationships/slide" Target="slides/slide132.xml"/><Relationship Id="rId132" Type="http://schemas.openxmlformats.org/officeDocument/2006/relationships/slide" Target="slides/slide127.xml"/><Relationship Id="rId131" Type="http://schemas.openxmlformats.org/officeDocument/2006/relationships/slide" Target="slides/slide126.xml"/><Relationship Id="rId130" Type="http://schemas.openxmlformats.org/officeDocument/2006/relationships/slide" Target="slides/slide125.xml"/><Relationship Id="rId136" Type="http://schemas.openxmlformats.org/officeDocument/2006/relationships/slide" Target="slides/slide131.xml"/><Relationship Id="rId135" Type="http://schemas.openxmlformats.org/officeDocument/2006/relationships/slide" Target="slides/slide130.xml"/><Relationship Id="rId134" Type="http://schemas.openxmlformats.org/officeDocument/2006/relationships/slide" Target="slides/slide129.xml"/><Relationship Id="rId133" Type="http://schemas.openxmlformats.org/officeDocument/2006/relationships/slide" Target="slides/slide128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172" Type="http://schemas.openxmlformats.org/officeDocument/2006/relationships/slide" Target="slides/slide167.xml"/><Relationship Id="rId65" Type="http://schemas.openxmlformats.org/officeDocument/2006/relationships/slide" Target="slides/slide60.xml"/><Relationship Id="rId171" Type="http://schemas.openxmlformats.org/officeDocument/2006/relationships/slide" Target="slides/slide166.xml"/><Relationship Id="rId68" Type="http://schemas.openxmlformats.org/officeDocument/2006/relationships/slide" Target="slides/slide63.xml"/><Relationship Id="rId170" Type="http://schemas.openxmlformats.org/officeDocument/2006/relationships/slide" Target="slides/slide165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165" Type="http://schemas.openxmlformats.org/officeDocument/2006/relationships/slide" Target="slides/slide160.xml"/><Relationship Id="rId69" Type="http://schemas.openxmlformats.org/officeDocument/2006/relationships/slide" Target="slides/slide64.xml"/><Relationship Id="rId164" Type="http://schemas.openxmlformats.org/officeDocument/2006/relationships/slide" Target="slides/slide159.xml"/><Relationship Id="rId163" Type="http://schemas.openxmlformats.org/officeDocument/2006/relationships/slide" Target="slides/slide158.xml"/><Relationship Id="rId162" Type="http://schemas.openxmlformats.org/officeDocument/2006/relationships/slide" Target="slides/slide157.xml"/><Relationship Id="rId169" Type="http://schemas.openxmlformats.org/officeDocument/2006/relationships/slide" Target="slides/slide164.xml"/><Relationship Id="rId168" Type="http://schemas.openxmlformats.org/officeDocument/2006/relationships/slide" Target="slides/slide163.xml"/><Relationship Id="rId167" Type="http://schemas.openxmlformats.org/officeDocument/2006/relationships/slide" Target="slides/slide162.xml"/><Relationship Id="rId166" Type="http://schemas.openxmlformats.org/officeDocument/2006/relationships/slide" Target="slides/slide161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161" Type="http://schemas.openxmlformats.org/officeDocument/2006/relationships/slide" Target="slides/slide156.xml"/><Relationship Id="rId54" Type="http://schemas.openxmlformats.org/officeDocument/2006/relationships/slide" Target="slides/slide49.xml"/><Relationship Id="rId160" Type="http://schemas.openxmlformats.org/officeDocument/2006/relationships/slide" Target="slides/slide155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159" Type="http://schemas.openxmlformats.org/officeDocument/2006/relationships/slide" Target="slides/slide154.xml"/><Relationship Id="rId59" Type="http://schemas.openxmlformats.org/officeDocument/2006/relationships/slide" Target="slides/slide54.xml"/><Relationship Id="rId154" Type="http://schemas.openxmlformats.org/officeDocument/2006/relationships/slide" Target="slides/slide149.xml"/><Relationship Id="rId58" Type="http://schemas.openxmlformats.org/officeDocument/2006/relationships/slide" Target="slides/slide53.xml"/><Relationship Id="rId153" Type="http://schemas.openxmlformats.org/officeDocument/2006/relationships/slide" Target="slides/slide148.xml"/><Relationship Id="rId152" Type="http://schemas.openxmlformats.org/officeDocument/2006/relationships/slide" Target="slides/slide147.xml"/><Relationship Id="rId151" Type="http://schemas.openxmlformats.org/officeDocument/2006/relationships/slide" Target="slides/slide146.xml"/><Relationship Id="rId158" Type="http://schemas.openxmlformats.org/officeDocument/2006/relationships/slide" Target="slides/slide153.xml"/><Relationship Id="rId157" Type="http://schemas.openxmlformats.org/officeDocument/2006/relationships/slide" Target="slides/slide152.xml"/><Relationship Id="rId156" Type="http://schemas.openxmlformats.org/officeDocument/2006/relationships/slide" Target="slides/slide151.xml"/><Relationship Id="rId155" Type="http://schemas.openxmlformats.org/officeDocument/2006/relationships/slide" Target="slides/slide150.xml"/><Relationship Id="rId107" Type="http://schemas.openxmlformats.org/officeDocument/2006/relationships/slide" Target="slides/slide102.xml"/><Relationship Id="rId228" Type="http://schemas.openxmlformats.org/officeDocument/2006/relationships/font" Target="fonts/Garamond-bold.fntdata"/><Relationship Id="rId106" Type="http://schemas.openxmlformats.org/officeDocument/2006/relationships/slide" Target="slides/slide101.xml"/><Relationship Id="rId227" Type="http://schemas.openxmlformats.org/officeDocument/2006/relationships/font" Target="fonts/Garamond-regular.fntdata"/><Relationship Id="rId105" Type="http://schemas.openxmlformats.org/officeDocument/2006/relationships/slide" Target="slides/slide100.xml"/><Relationship Id="rId226" Type="http://schemas.openxmlformats.org/officeDocument/2006/relationships/slide" Target="slides/slide221.xml"/><Relationship Id="rId104" Type="http://schemas.openxmlformats.org/officeDocument/2006/relationships/slide" Target="slides/slide99.xml"/><Relationship Id="rId225" Type="http://schemas.openxmlformats.org/officeDocument/2006/relationships/slide" Target="slides/slide220.xml"/><Relationship Id="rId109" Type="http://schemas.openxmlformats.org/officeDocument/2006/relationships/slide" Target="slides/slide104.xml"/><Relationship Id="rId108" Type="http://schemas.openxmlformats.org/officeDocument/2006/relationships/slide" Target="slides/slide103.xml"/><Relationship Id="rId229" Type="http://schemas.openxmlformats.org/officeDocument/2006/relationships/font" Target="fonts/Garamond-italic.fntdata"/><Relationship Id="rId220" Type="http://schemas.openxmlformats.org/officeDocument/2006/relationships/slide" Target="slides/slide215.xml"/><Relationship Id="rId103" Type="http://schemas.openxmlformats.org/officeDocument/2006/relationships/slide" Target="slides/slide98.xml"/><Relationship Id="rId224" Type="http://schemas.openxmlformats.org/officeDocument/2006/relationships/slide" Target="slides/slide219.xml"/><Relationship Id="rId102" Type="http://schemas.openxmlformats.org/officeDocument/2006/relationships/slide" Target="slides/slide97.xml"/><Relationship Id="rId223" Type="http://schemas.openxmlformats.org/officeDocument/2006/relationships/slide" Target="slides/slide218.xml"/><Relationship Id="rId101" Type="http://schemas.openxmlformats.org/officeDocument/2006/relationships/slide" Target="slides/slide96.xml"/><Relationship Id="rId222" Type="http://schemas.openxmlformats.org/officeDocument/2006/relationships/slide" Target="slides/slide217.xml"/><Relationship Id="rId100" Type="http://schemas.openxmlformats.org/officeDocument/2006/relationships/slide" Target="slides/slide95.xml"/><Relationship Id="rId221" Type="http://schemas.openxmlformats.org/officeDocument/2006/relationships/slide" Target="slides/slide216.xml"/><Relationship Id="rId217" Type="http://schemas.openxmlformats.org/officeDocument/2006/relationships/slide" Target="slides/slide212.xml"/><Relationship Id="rId216" Type="http://schemas.openxmlformats.org/officeDocument/2006/relationships/slide" Target="slides/slide211.xml"/><Relationship Id="rId215" Type="http://schemas.openxmlformats.org/officeDocument/2006/relationships/slide" Target="slides/slide210.xml"/><Relationship Id="rId214" Type="http://schemas.openxmlformats.org/officeDocument/2006/relationships/slide" Target="slides/slide209.xml"/><Relationship Id="rId219" Type="http://schemas.openxmlformats.org/officeDocument/2006/relationships/slide" Target="slides/slide214.xml"/><Relationship Id="rId218" Type="http://schemas.openxmlformats.org/officeDocument/2006/relationships/slide" Target="slides/slide213.xml"/><Relationship Id="rId213" Type="http://schemas.openxmlformats.org/officeDocument/2006/relationships/slide" Target="slides/slide208.xml"/><Relationship Id="rId212" Type="http://schemas.openxmlformats.org/officeDocument/2006/relationships/slide" Target="slides/slide207.xml"/><Relationship Id="rId211" Type="http://schemas.openxmlformats.org/officeDocument/2006/relationships/slide" Target="slides/slide206.xml"/><Relationship Id="rId210" Type="http://schemas.openxmlformats.org/officeDocument/2006/relationships/slide" Target="slides/slide205.xml"/><Relationship Id="rId129" Type="http://schemas.openxmlformats.org/officeDocument/2006/relationships/slide" Target="slides/slide124.xml"/><Relationship Id="rId128" Type="http://schemas.openxmlformats.org/officeDocument/2006/relationships/slide" Target="slides/slide123.xml"/><Relationship Id="rId127" Type="http://schemas.openxmlformats.org/officeDocument/2006/relationships/slide" Target="slides/slide122.xml"/><Relationship Id="rId126" Type="http://schemas.openxmlformats.org/officeDocument/2006/relationships/slide" Target="slides/slide121.xml"/><Relationship Id="rId121" Type="http://schemas.openxmlformats.org/officeDocument/2006/relationships/slide" Target="slides/slide116.xml"/><Relationship Id="rId120" Type="http://schemas.openxmlformats.org/officeDocument/2006/relationships/slide" Target="slides/slide115.xml"/><Relationship Id="rId125" Type="http://schemas.openxmlformats.org/officeDocument/2006/relationships/slide" Target="slides/slide120.xml"/><Relationship Id="rId124" Type="http://schemas.openxmlformats.org/officeDocument/2006/relationships/slide" Target="slides/slide119.xml"/><Relationship Id="rId123" Type="http://schemas.openxmlformats.org/officeDocument/2006/relationships/slide" Target="slides/slide118.xml"/><Relationship Id="rId122" Type="http://schemas.openxmlformats.org/officeDocument/2006/relationships/slide" Target="slides/slide117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99" Type="http://schemas.openxmlformats.org/officeDocument/2006/relationships/slide" Target="slides/slide94.xml"/><Relationship Id="rId98" Type="http://schemas.openxmlformats.org/officeDocument/2006/relationships/slide" Target="slides/slide93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slide" Target="slides/slide113.xml"/><Relationship Id="rId117" Type="http://schemas.openxmlformats.org/officeDocument/2006/relationships/slide" Target="slides/slide112.xml"/><Relationship Id="rId116" Type="http://schemas.openxmlformats.org/officeDocument/2006/relationships/slide" Target="slides/slide111.xml"/><Relationship Id="rId115" Type="http://schemas.openxmlformats.org/officeDocument/2006/relationships/slide" Target="slides/slide110.xml"/><Relationship Id="rId119" Type="http://schemas.openxmlformats.org/officeDocument/2006/relationships/slide" Target="slides/slide114.xml"/><Relationship Id="rId110" Type="http://schemas.openxmlformats.org/officeDocument/2006/relationships/slide" Target="slides/slide105.xml"/><Relationship Id="rId230" Type="http://schemas.openxmlformats.org/officeDocument/2006/relationships/font" Target="fonts/Garamond-boldItalic.fntdata"/><Relationship Id="rId114" Type="http://schemas.openxmlformats.org/officeDocument/2006/relationships/slide" Target="slides/slide109.xml"/><Relationship Id="rId113" Type="http://schemas.openxmlformats.org/officeDocument/2006/relationships/slide" Target="slides/slide108.xml"/><Relationship Id="rId112" Type="http://schemas.openxmlformats.org/officeDocument/2006/relationships/slide" Target="slides/slide107.xml"/><Relationship Id="rId111" Type="http://schemas.openxmlformats.org/officeDocument/2006/relationships/slide" Target="slides/slide106.xml"/><Relationship Id="rId206" Type="http://schemas.openxmlformats.org/officeDocument/2006/relationships/slide" Target="slides/slide201.xml"/><Relationship Id="rId205" Type="http://schemas.openxmlformats.org/officeDocument/2006/relationships/slide" Target="slides/slide200.xml"/><Relationship Id="rId204" Type="http://schemas.openxmlformats.org/officeDocument/2006/relationships/slide" Target="slides/slide199.xml"/><Relationship Id="rId203" Type="http://schemas.openxmlformats.org/officeDocument/2006/relationships/slide" Target="slides/slide198.xml"/><Relationship Id="rId209" Type="http://schemas.openxmlformats.org/officeDocument/2006/relationships/slide" Target="slides/slide204.xml"/><Relationship Id="rId208" Type="http://schemas.openxmlformats.org/officeDocument/2006/relationships/slide" Target="slides/slide203.xml"/><Relationship Id="rId207" Type="http://schemas.openxmlformats.org/officeDocument/2006/relationships/slide" Target="slides/slide202.xml"/><Relationship Id="rId202" Type="http://schemas.openxmlformats.org/officeDocument/2006/relationships/slide" Target="slides/slide197.xml"/><Relationship Id="rId201" Type="http://schemas.openxmlformats.org/officeDocument/2006/relationships/slide" Target="slides/slide196.xml"/><Relationship Id="rId200" Type="http://schemas.openxmlformats.org/officeDocument/2006/relationships/slide" Target="slides/slide195.xml"/></Relationships>
</file>

<file path=ppt/media/image1.png>
</file>

<file path=ppt/media/image10.gif>
</file>

<file path=ppt/media/image11.png>
</file>

<file path=ppt/media/image12.png>
</file>

<file path=ppt/media/image13.gif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816ceff6d5_38_4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g816ceff6d5_38_4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816ceff6d5_38_4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g816ceff6d5_38_4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816ceff6d5_38_47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g816ceff6d5_38_4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816ceff6d5_38_4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g816ceff6d5_38_4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816ceff6d5_38_4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g816ceff6d5_38_4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ce97d8cbc7_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gce97d8cbc7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ce97d8cbc7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8" name="Google Shape;868;gce97d8cbc7_2_0:notes"/>
          <p:cNvSpPr/>
          <p:nvPr>
            <p:ph idx="2" type="sldImg"/>
          </p:nvPr>
        </p:nvSpPr>
        <p:spPr>
          <a:xfrm>
            <a:off x="215388" y="801688"/>
            <a:ext cx="7128900" cy="40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9" name="Google Shape;869;gce97d8cbc7_2_0:notes"/>
          <p:cNvSpPr txBox="1"/>
          <p:nvPr>
            <p:ph idx="1" type="body"/>
          </p:nvPr>
        </p:nvSpPr>
        <p:spPr>
          <a:xfrm>
            <a:off x="755650" y="5078413"/>
            <a:ext cx="6048300" cy="4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ce97d8cbc7_2_13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1" name="Google Shape;881;gce97d8cbc7_2_130:notes"/>
          <p:cNvSpPr/>
          <p:nvPr>
            <p:ph idx="2" type="sldImg"/>
          </p:nvPr>
        </p:nvSpPr>
        <p:spPr>
          <a:xfrm>
            <a:off x="215388" y="801688"/>
            <a:ext cx="7128900" cy="40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82" name="Google Shape;882;gce97d8cbc7_2_130:notes"/>
          <p:cNvSpPr txBox="1"/>
          <p:nvPr>
            <p:ph idx="1" type="body"/>
          </p:nvPr>
        </p:nvSpPr>
        <p:spPr>
          <a:xfrm>
            <a:off x="755650" y="5078413"/>
            <a:ext cx="6048300" cy="4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cc3f76bea2_0_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9" name="Google Shape;889;gcc3f76bea2_0_4:notes"/>
          <p:cNvSpPr/>
          <p:nvPr>
            <p:ph idx="2" type="sldImg"/>
          </p:nvPr>
        </p:nvSpPr>
        <p:spPr>
          <a:xfrm>
            <a:off x="215388" y="801688"/>
            <a:ext cx="7128900" cy="40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90" name="Google Shape;890;gcc3f76bea2_0_4:notes"/>
          <p:cNvSpPr txBox="1"/>
          <p:nvPr>
            <p:ph idx="1" type="body"/>
          </p:nvPr>
        </p:nvSpPr>
        <p:spPr>
          <a:xfrm>
            <a:off x="755650" y="5078413"/>
            <a:ext cx="6048300" cy="4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ce97d8cbc7_2_13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8" name="Google Shape;898;gce97d8cbc7_2_137:notes"/>
          <p:cNvSpPr/>
          <p:nvPr>
            <p:ph idx="2" type="sldImg"/>
          </p:nvPr>
        </p:nvSpPr>
        <p:spPr>
          <a:xfrm>
            <a:off x="215388" y="801688"/>
            <a:ext cx="7128900" cy="40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99" name="Google Shape;899;gce97d8cbc7_2_137:notes"/>
          <p:cNvSpPr txBox="1"/>
          <p:nvPr>
            <p:ph idx="1" type="body"/>
          </p:nvPr>
        </p:nvSpPr>
        <p:spPr>
          <a:xfrm>
            <a:off x="755650" y="5078413"/>
            <a:ext cx="6048300" cy="4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ce97d8cbc7_2_1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6" name="Google Shape;906;gce97d8cbc7_2_144:notes"/>
          <p:cNvSpPr/>
          <p:nvPr>
            <p:ph idx="2" type="sldImg"/>
          </p:nvPr>
        </p:nvSpPr>
        <p:spPr>
          <a:xfrm>
            <a:off x="215388" y="801688"/>
            <a:ext cx="7128900" cy="40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07" name="Google Shape;907;gce97d8cbc7_2_144:notes"/>
          <p:cNvSpPr txBox="1"/>
          <p:nvPr>
            <p:ph idx="1" type="body"/>
          </p:nvPr>
        </p:nvSpPr>
        <p:spPr>
          <a:xfrm>
            <a:off x="755650" y="5078413"/>
            <a:ext cx="6048300" cy="4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cc3f76bea2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5" name="Google Shape;915;gcc3f76bea2_0_12:notes"/>
          <p:cNvSpPr/>
          <p:nvPr>
            <p:ph idx="2" type="sldImg"/>
          </p:nvPr>
        </p:nvSpPr>
        <p:spPr>
          <a:xfrm>
            <a:off x="215388" y="801688"/>
            <a:ext cx="7128900" cy="401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16" name="Google Shape;916;gcc3f76bea2_0_12:notes"/>
          <p:cNvSpPr txBox="1"/>
          <p:nvPr>
            <p:ph idx="1" type="body"/>
          </p:nvPr>
        </p:nvSpPr>
        <p:spPr>
          <a:xfrm>
            <a:off x="755650" y="5078413"/>
            <a:ext cx="6048300" cy="4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816ceff6d5_38_49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g816ceff6d5_38_4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816ceff6d5_38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g816ceff6d5_38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816ceff6d5_38_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g816ceff6d5_38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816ceff6d5_38_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g816ceff6d5_38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816ceff6d5_38_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g816ceff6d5_38_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816ceff6d5_38_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g816ceff6d5_38_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816ceff6d5_38_1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g816ceff6d5_38_1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816ceff6d5_38_1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g816ceff6d5_38_1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816ceff6d5_38_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g816ceff6d5_38_1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816ceff6d5_38_1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g816ceff6d5_38_1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816ceff6d5_38_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g816ceff6d5_38_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g816ceff6d5_38_2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g816ceff6d5_38_2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816ceff6d5_38_2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g816ceff6d5_38_2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816ceff6d5_38_2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g816ceff6d5_38_2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816ceff6d5_38_3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g816ceff6d5_38_3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816ceff6d5_38_3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g816ceff6d5_38_3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816ceff6d5_38_37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g816ceff6d5_38_3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6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7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4" name="Google Shape;1404;p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7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p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7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0" name="Google Shape;1460;p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7" name="Google Shape;1467;p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p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p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7" name="Google Shape;1497;p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9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p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6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8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" name="Google Shape;1525;p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0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2" name="Google Shape;1532;p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4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p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6" name="Google Shape;1546;p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9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9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9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8" name="Google Shape;1588;p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p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1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1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1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9" name="Google Shape;1609;p1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1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1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1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8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1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0" name="Google Shape;1630;p1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1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1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3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gcf27cc8799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gcf27cc879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3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p1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1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1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7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p1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1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4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1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6" name="Google Shape;1676;p1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g54e1136a31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g54e1136a31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8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p1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1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1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1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4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p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1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16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5" name="Google Shape;1715;p1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0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p1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2" name="Google Shape;1722;p1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p16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9" name="Google Shape;1729;p1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4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1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6" name="Google Shape;1736;p1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p1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3" name="Google Shape;1743;p1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8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p1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0" name="Google Shape;1750;p1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5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1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1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1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4" name="Google Shape;1764;p1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17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1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6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p1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1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p1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1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17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2" name="Google Shape;1792;p1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7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p1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9" name="Google Shape;1799;p1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4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p1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6" name="Google Shape;1806;p1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p17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3" name="Google Shape;1813;p1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1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1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p1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7" name="Google Shape;1827;p1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1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4" name="Google Shape;1834;p1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1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1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1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1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9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1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1" name="Google Shape;1861;p1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1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4" name="Google Shape;1874;p1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16b424736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816b424736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p1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7" name="Google Shape;1887;p1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1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1" name="Google Shape;1901;p1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1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1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5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p1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1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p18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0" name="Google Shape;1940;p1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p1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4" name="Google Shape;1954;p1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9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p1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1" name="Google Shape;1961;p1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6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1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8" name="Google Shape;1968;p1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3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p19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5" name="Google Shape;1975;p1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0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p1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2" name="Google Shape;1982;p1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7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" name="Google Shape;1988;p19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9" name="Google Shape;1989;p1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1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6" name="Google Shape;1996;p1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" name="Google Shape;2002;p1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3" name="Google Shape;2003;p1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8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p2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0" name="Google Shape;2010;p2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5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p2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7" name="Google Shape;2017;p2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2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2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4" name="Google Shape;2024;p2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9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Google Shape;2030;p2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1" name="Google Shape;2031;p2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6" name="Shape 2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p20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8" name="Google Shape;2038;p2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3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" name="Google Shape;2044;p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5" name="Google Shape;2045;p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0" name="Shape 2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Google Shape;2051;g54df4736be_10_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2" name="Google Shape;2052;g54df4736be_1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7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g54df4736be_1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9" name="Google Shape;2059;g54df4736be_1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4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g54df4736be_10_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6" name="Google Shape;2066;g54df4736be_1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2b30a8c88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52b30a8c88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54d9367fff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54d9367ff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52af482c11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52af482c11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52af482c11_0_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52af482c11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2af482c11_0_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g52af482c11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2af482c11_0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52af482c11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52af482c11_0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52af482c11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816ceff6d5_7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816ceff6d5_7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816ceff6d5_38_40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g816ceff6d5_38_4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5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16ceff6d5_38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816ceff6d5_38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52af482c11_0_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g52af482c11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2af482c11_0_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g52af482c11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52af482c11_0_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g52af482c11_0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52af482c11_0_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g52af482c11_0_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52af482c11_0_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g52af482c11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52af482c11_0_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g52af482c11_0_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2af482c11_0_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g52af482c11_0_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52af482c11_0_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g52af482c11_0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2af482c11_0_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g52af482c11_0_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52af482c11_0_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g52af482c11_0_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52af482c11_0_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g52af482c11_0_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52af482c11_0_9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g52af482c11_0_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52af482c11_0_1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g52af482c11_0_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52af482c11_0_1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g52af482c11_0_1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52af482c11_0_1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g52af482c11_0_1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52af482c11_0_1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g52af482c11_0_1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ca420e88b0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gca420e88b0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545e6e837f_0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g545e6e837f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5457b762cb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g5457b762c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545e6e837f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g545e6e837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816ceff6d5_38_5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g816ceff6d5_38_5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816ceff6d5_38_4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g816ceff6d5_38_4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816ceff6d5_38_4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g816ceff6d5_38_4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816ceff6d5_38_4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g816ceff6d5_38_4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816ceff6d5_38_4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g816ceff6d5_38_4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816ceff6d5_38_4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g816ceff6d5_38_4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816ceff6d5_38_4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g816ceff6d5_38_4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816ceff6d5_38_4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g816ceff6d5_38_4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816ceff6d5_38_4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g816ceff6d5_38_4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4325" lvl="0" marL="457200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indent="-297180" lvl="1" marL="914400" algn="l">
              <a:spcBef>
                <a:spcPts val="360"/>
              </a:spcBef>
              <a:spcAft>
                <a:spcPts val="0"/>
              </a:spcAft>
              <a:buSzPts val="1080"/>
              <a:buChar char="◆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♦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/>
        </p:txBody>
      </p:sp>
      <p:sp>
        <p:nvSpPr>
          <p:cNvPr id="50" name="Google Shape;50;p2"/>
          <p:cNvSpPr txBox="1"/>
          <p:nvPr>
            <p:ph idx="10" type="dt"/>
          </p:nvPr>
        </p:nvSpPr>
        <p:spPr>
          <a:xfrm>
            <a:off x="1143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"/>
          <p:cNvSpPr txBox="1"/>
          <p:nvPr>
            <p:ph idx="11" type="ftr"/>
          </p:nvPr>
        </p:nvSpPr>
        <p:spPr>
          <a:xfrm>
            <a:off x="35814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"/>
          <p:cNvSpPr txBox="1"/>
          <p:nvPr>
            <p:ph idx="12" type="sldNum"/>
          </p:nvPr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1500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1080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960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1400"/>
              <a:buFont typeface="Times New Roman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1400"/>
              <a:buFont typeface="Times New Roman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SzPts val="1400"/>
              <a:buFont typeface="Times New Roman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SzPts val="1400"/>
              <a:buFont typeface="Times New Roman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SzPts val="1400"/>
              <a:buFont typeface="Times New Roman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SzPts val="1400"/>
              <a:buFont typeface="Times New Roman"/>
              <a:buNone/>
              <a:defRPr sz="1400"/>
            </a:lvl9pPr>
          </a:lstStyle>
          <a:p/>
        </p:txBody>
      </p:sp>
      <p:sp>
        <p:nvSpPr>
          <p:cNvPr id="107" name="Google Shape;107;p11"/>
          <p:cNvSpPr txBox="1"/>
          <p:nvPr>
            <p:ph idx="10" type="dt"/>
          </p:nvPr>
        </p:nvSpPr>
        <p:spPr>
          <a:xfrm>
            <a:off x="1143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1"/>
          <p:cNvSpPr txBox="1"/>
          <p:nvPr>
            <p:ph idx="11" type="ftr"/>
          </p:nvPr>
        </p:nvSpPr>
        <p:spPr>
          <a:xfrm>
            <a:off x="35814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1"/>
          <p:cNvSpPr txBox="1"/>
          <p:nvPr>
            <p:ph idx="12" type="sldNum"/>
          </p:nvPr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"/>
          <p:cNvSpPr txBox="1"/>
          <p:nvPr>
            <p:ph type="title"/>
          </p:nvPr>
        </p:nvSpPr>
        <p:spPr>
          <a:xfrm rot="5400000">
            <a:off x="5923338" y="1526850"/>
            <a:ext cx="4088700" cy="194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"/>
          <p:cNvSpPr txBox="1"/>
          <p:nvPr>
            <p:ph idx="1" type="body"/>
          </p:nvPr>
        </p:nvSpPr>
        <p:spPr>
          <a:xfrm rot="5400000">
            <a:off x="1947388" y="-347250"/>
            <a:ext cx="4088700" cy="56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4325" lvl="0" marL="457200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indent="-297180" lvl="1" marL="914400" algn="l">
              <a:spcBef>
                <a:spcPts val="360"/>
              </a:spcBef>
              <a:spcAft>
                <a:spcPts val="0"/>
              </a:spcAft>
              <a:buSzPts val="1080"/>
              <a:buChar char="◆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♦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/>
        </p:txBody>
      </p:sp>
      <p:sp>
        <p:nvSpPr>
          <p:cNvPr id="56" name="Google Shape;56;p3"/>
          <p:cNvSpPr txBox="1"/>
          <p:nvPr>
            <p:ph idx="10" type="dt"/>
          </p:nvPr>
        </p:nvSpPr>
        <p:spPr>
          <a:xfrm>
            <a:off x="1143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"/>
          <p:cNvSpPr txBox="1"/>
          <p:nvPr>
            <p:ph idx="11" type="ftr"/>
          </p:nvPr>
        </p:nvSpPr>
        <p:spPr>
          <a:xfrm>
            <a:off x="35814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"/>
          <p:cNvSpPr txBox="1"/>
          <p:nvPr>
            <p:ph idx="12" type="sldNum"/>
          </p:nvPr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idx="1" type="body"/>
          </p:nvPr>
        </p:nvSpPr>
        <p:spPr>
          <a:xfrm rot="5400000">
            <a:off x="3513137" y="-883444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4325" lvl="0" marL="457200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indent="-297180" lvl="1" marL="914400" algn="l">
              <a:spcBef>
                <a:spcPts val="360"/>
              </a:spcBef>
              <a:spcAft>
                <a:spcPts val="0"/>
              </a:spcAft>
              <a:buSzPts val="1080"/>
              <a:buChar char="◆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♦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/>
        </p:txBody>
      </p:sp>
      <p:sp>
        <p:nvSpPr>
          <p:cNvPr id="62" name="Google Shape;62;p4"/>
          <p:cNvSpPr txBox="1"/>
          <p:nvPr>
            <p:ph idx="10" type="dt"/>
          </p:nvPr>
        </p:nvSpPr>
        <p:spPr>
          <a:xfrm>
            <a:off x="1143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"/>
          <p:cNvSpPr txBox="1"/>
          <p:nvPr>
            <p:ph idx="11" type="ftr"/>
          </p:nvPr>
        </p:nvSpPr>
        <p:spPr>
          <a:xfrm>
            <a:off x="35814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"/>
          <p:cNvSpPr txBox="1"/>
          <p:nvPr>
            <p:ph idx="12" type="sldNum"/>
          </p:nvPr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680"/>
              <a:buFont typeface="Noto Sans Symbols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1440"/>
              <a:buFont typeface="Noto Sans Symbols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8" name="Google Shape;68;p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05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72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6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9pPr>
          </a:lstStyle>
          <a:p/>
        </p:txBody>
      </p:sp>
      <p:sp>
        <p:nvSpPr>
          <p:cNvPr id="69" name="Google Shape;69;p5"/>
          <p:cNvSpPr txBox="1"/>
          <p:nvPr>
            <p:ph idx="10" type="dt"/>
          </p:nvPr>
        </p:nvSpPr>
        <p:spPr>
          <a:xfrm>
            <a:off x="1143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5"/>
          <p:cNvSpPr txBox="1"/>
          <p:nvPr>
            <p:ph idx="11" type="ftr"/>
          </p:nvPr>
        </p:nvSpPr>
        <p:spPr>
          <a:xfrm>
            <a:off x="35814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5"/>
          <p:cNvSpPr txBox="1"/>
          <p:nvPr>
            <p:ph idx="12" type="sldNum"/>
          </p:nvPr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640"/>
              </a:spcBef>
              <a:spcAft>
                <a:spcPts val="0"/>
              </a:spcAft>
              <a:buSzPts val="2400"/>
              <a:buChar char="■"/>
              <a:defRPr sz="3200"/>
            </a:lvl1pPr>
            <a:lvl2pPr indent="-335280" lvl="1" marL="914400" algn="l">
              <a:spcBef>
                <a:spcPts val="560"/>
              </a:spcBef>
              <a:spcAft>
                <a:spcPts val="0"/>
              </a:spcAft>
              <a:buSzPts val="1680"/>
              <a:buChar char="◆"/>
              <a:defRPr sz="2800"/>
            </a:lvl2pPr>
            <a:lvl3pPr indent="-320039" lvl="2" marL="1371600" algn="l">
              <a:spcBef>
                <a:spcPts val="480"/>
              </a:spcBef>
              <a:spcAft>
                <a:spcPts val="0"/>
              </a:spcAft>
              <a:buSzPts val="1440"/>
              <a:buChar char="♦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SzPts val="2000"/>
              <a:buFont typeface="Times New Roman"/>
              <a:buChar char="•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SzPts val="2000"/>
              <a:buFont typeface="Times New Roman"/>
              <a:buChar char="–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SzPts val="2000"/>
              <a:buFont typeface="Times New Roman"/>
              <a:buChar char="–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SzPts val="2000"/>
              <a:buFont typeface="Times New Roman"/>
              <a:buChar char="–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SzPts val="2000"/>
              <a:buFont typeface="Times New Roman"/>
              <a:buChar char="–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SzPts val="2000"/>
              <a:buFont typeface="Times New Roman"/>
              <a:buChar char="–"/>
              <a:defRPr sz="2000"/>
            </a:lvl9pPr>
          </a:lstStyle>
          <a:p/>
        </p:txBody>
      </p:sp>
      <p:sp>
        <p:nvSpPr>
          <p:cNvPr id="75" name="Google Shape;75;p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05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72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6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Font typeface="Times New Roman"/>
              <a:buNone/>
              <a:defRPr sz="900"/>
            </a:lvl9pPr>
          </a:lstStyle>
          <a:p/>
        </p:txBody>
      </p:sp>
      <p:sp>
        <p:nvSpPr>
          <p:cNvPr id="76" name="Google Shape;76;p6"/>
          <p:cNvSpPr txBox="1"/>
          <p:nvPr>
            <p:ph idx="10" type="dt"/>
          </p:nvPr>
        </p:nvSpPr>
        <p:spPr>
          <a:xfrm>
            <a:off x="1143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6"/>
          <p:cNvSpPr txBox="1"/>
          <p:nvPr>
            <p:ph idx="11" type="ftr"/>
          </p:nvPr>
        </p:nvSpPr>
        <p:spPr>
          <a:xfrm>
            <a:off x="35814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6"/>
          <p:cNvSpPr txBox="1"/>
          <p:nvPr>
            <p:ph idx="12" type="sldNum"/>
          </p:nvPr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/>
          <p:nvPr>
            <p:ph idx="10" type="dt"/>
          </p:nvPr>
        </p:nvSpPr>
        <p:spPr>
          <a:xfrm>
            <a:off x="1143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7"/>
          <p:cNvSpPr txBox="1"/>
          <p:nvPr>
            <p:ph idx="11" type="ftr"/>
          </p:nvPr>
        </p:nvSpPr>
        <p:spPr>
          <a:xfrm>
            <a:off x="35814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7"/>
          <p:cNvSpPr txBox="1"/>
          <p:nvPr>
            <p:ph idx="12" type="sldNum"/>
          </p:nvPr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8"/>
          <p:cNvSpPr txBox="1"/>
          <p:nvPr>
            <p:ph idx="10" type="dt"/>
          </p:nvPr>
        </p:nvSpPr>
        <p:spPr>
          <a:xfrm>
            <a:off x="1143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8"/>
          <p:cNvSpPr txBox="1"/>
          <p:nvPr>
            <p:ph idx="11" type="ftr"/>
          </p:nvPr>
        </p:nvSpPr>
        <p:spPr>
          <a:xfrm>
            <a:off x="35814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8"/>
          <p:cNvSpPr txBox="1"/>
          <p:nvPr>
            <p:ph idx="12" type="sldNum"/>
          </p:nvPr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18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12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08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9pPr>
          </a:lstStyle>
          <a:p/>
        </p:txBody>
      </p:sp>
      <p:sp>
        <p:nvSpPr>
          <p:cNvPr id="91" name="Google Shape;91;p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480"/>
              </a:spcBef>
              <a:spcAft>
                <a:spcPts val="0"/>
              </a:spcAft>
              <a:buSzPts val="1800"/>
              <a:buChar char="■"/>
              <a:defRPr sz="2400"/>
            </a:lvl1pPr>
            <a:lvl2pPr indent="-304800" lvl="1" marL="914400" algn="l">
              <a:spcBef>
                <a:spcPts val="400"/>
              </a:spcBef>
              <a:spcAft>
                <a:spcPts val="0"/>
              </a:spcAft>
              <a:buSzPts val="1200"/>
              <a:buChar char="◆"/>
              <a:defRPr sz="2000"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♦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–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–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–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–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–"/>
              <a:defRPr sz="1600"/>
            </a:lvl9pPr>
          </a:lstStyle>
          <a:p/>
        </p:txBody>
      </p:sp>
      <p:sp>
        <p:nvSpPr>
          <p:cNvPr id="92" name="Google Shape;92;p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18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12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08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None/>
              <a:defRPr b="1" sz="1600"/>
            </a:lvl9pPr>
          </a:lstStyle>
          <a:p/>
        </p:txBody>
      </p:sp>
      <p:sp>
        <p:nvSpPr>
          <p:cNvPr id="93" name="Google Shape;93;p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480"/>
              </a:spcBef>
              <a:spcAft>
                <a:spcPts val="0"/>
              </a:spcAft>
              <a:buSzPts val="1800"/>
              <a:buChar char="■"/>
              <a:defRPr sz="2400"/>
            </a:lvl1pPr>
            <a:lvl2pPr indent="-304800" lvl="1" marL="914400" algn="l">
              <a:spcBef>
                <a:spcPts val="400"/>
              </a:spcBef>
              <a:spcAft>
                <a:spcPts val="0"/>
              </a:spcAft>
              <a:buSzPts val="1200"/>
              <a:buChar char="◆"/>
              <a:defRPr sz="2000"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♦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–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–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–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–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Font typeface="Times New Roman"/>
              <a:buChar char="–"/>
              <a:defRPr sz="1600"/>
            </a:lvl9pPr>
          </a:lstStyle>
          <a:p/>
        </p:txBody>
      </p:sp>
      <p:sp>
        <p:nvSpPr>
          <p:cNvPr id="94" name="Google Shape;94;p9"/>
          <p:cNvSpPr txBox="1"/>
          <p:nvPr>
            <p:ph idx="10" type="dt"/>
          </p:nvPr>
        </p:nvSpPr>
        <p:spPr>
          <a:xfrm>
            <a:off x="1143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idx="11" type="ftr"/>
          </p:nvPr>
        </p:nvSpPr>
        <p:spPr>
          <a:xfrm>
            <a:off x="35814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9"/>
          <p:cNvSpPr txBox="1"/>
          <p:nvPr>
            <p:ph idx="12" type="sldNum"/>
          </p:nvPr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0"/>
          <p:cNvSpPr txBox="1"/>
          <p:nvPr>
            <p:ph idx="1" type="body"/>
          </p:nvPr>
        </p:nvSpPr>
        <p:spPr>
          <a:xfrm>
            <a:off x="1169988" y="1459706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algn="l">
              <a:spcBef>
                <a:spcPts val="560"/>
              </a:spcBef>
              <a:spcAft>
                <a:spcPts val="0"/>
              </a:spcAft>
              <a:buSzPts val="2100"/>
              <a:buChar char="■"/>
              <a:defRPr sz="2800"/>
            </a:lvl1pPr>
            <a:lvl2pPr indent="-320040" lvl="1" marL="914400" algn="l">
              <a:spcBef>
                <a:spcPts val="480"/>
              </a:spcBef>
              <a:spcAft>
                <a:spcPts val="0"/>
              </a:spcAft>
              <a:buSzPts val="1440"/>
              <a:buChar char="◆"/>
              <a:defRPr sz="2400"/>
            </a:lvl2pPr>
            <a:lvl3pPr indent="-304800" lvl="2" marL="1371600" algn="l">
              <a:spcBef>
                <a:spcPts val="400"/>
              </a:spcBef>
              <a:spcAft>
                <a:spcPts val="0"/>
              </a:spcAft>
              <a:buSzPts val="1200"/>
              <a:buChar char="♦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–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–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–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–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–"/>
              <a:defRPr sz="1800"/>
            </a:lvl9pPr>
          </a:lstStyle>
          <a:p/>
        </p:txBody>
      </p:sp>
      <p:sp>
        <p:nvSpPr>
          <p:cNvPr id="100" name="Google Shape;100;p10"/>
          <p:cNvSpPr txBox="1"/>
          <p:nvPr>
            <p:ph idx="2" type="body"/>
          </p:nvPr>
        </p:nvSpPr>
        <p:spPr>
          <a:xfrm>
            <a:off x="5132388" y="1459706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algn="l">
              <a:spcBef>
                <a:spcPts val="560"/>
              </a:spcBef>
              <a:spcAft>
                <a:spcPts val="0"/>
              </a:spcAft>
              <a:buSzPts val="2100"/>
              <a:buChar char="■"/>
              <a:defRPr sz="2800"/>
            </a:lvl1pPr>
            <a:lvl2pPr indent="-320040" lvl="1" marL="914400" algn="l">
              <a:spcBef>
                <a:spcPts val="480"/>
              </a:spcBef>
              <a:spcAft>
                <a:spcPts val="0"/>
              </a:spcAft>
              <a:buSzPts val="1440"/>
              <a:buChar char="◆"/>
              <a:defRPr sz="2400"/>
            </a:lvl2pPr>
            <a:lvl3pPr indent="-304800" lvl="2" marL="1371600" algn="l">
              <a:spcBef>
                <a:spcPts val="400"/>
              </a:spcBef>
              <a:spcAft>
                <a:spcPts val="0"/>
              </a:spcAft>
              <a:buSzPts val="1200"/>
              <a:buChar char="♦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–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–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–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–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Font typeface="Times New Roman"/>
              <a:buChar char="–"/>
              <a:defRPr sz="1800"/>
            </a:lvl9pPr>
          </a:lstStyle>
          <a:p/>
        </p:txBody>
      </p:sp>
      <p:sp>
        <p:nvSpPr>
          <p:cNvPr id="101" name="Google Shape;101;p10"/>
          <p:cNvSpPr txBox="1"/>
          <p:nvPr>
            <p:ph idx="10" type="dt"/>
          </p:nvPr>
        </p:nvSpPr>
        <p:spPr>
          <a:xfrm>
            <a:off x="1143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0"/>
          <p:cNvSpPr txBox="1"/>
          <p:nvPr>
            <p:ph idx="11" type="ftr"/>
          </p:nvPr>
        </p:nvSpPr>
        <p:spPr>
          <a:xfrm>
            <a:off x="35814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0"/>
          <p:cNvSpPr txBox="1"/>
          <p:nvPr>
            <p:ph idx="12" type="sldNum"/>
          </p:nvPr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dk2"/>
            </a:gs>
          </a:gsLst>
          <a:lin ang="54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0" y="0"/>
            <a:ext cx="1085850" cy="5141119"/>
            <a:chOff x="0" y="0"/>
            <a:chExt cx="1085850" cy="6854825"/>
          </a:xfrm>
        </p:grpSpPr>
        <p:sp>
          <p:nvSpPr>
            <p:cNvPr id="11" name="Google Shape;11;p1"/>
            <p:cNvSpPr txBox="1"/>
            <p:nvPr/>
          </p:nvSpPr>
          <p:spPr>
            <a:xfrm>
              <a:off x="0" y="0"/>
              <a:ext cx="1085850" cy="68548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50000">
                  <a:schemeClr val="dk1"/>
                </a:gs>
                <a:gs pos="100000">
                  <a:schemeClr val="dk2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grpSp>
          <p:nvGrpSpPr>
            <p:cNvPr id="12" name="Google Shape;12;p1"/>
            <p:cNvGrpSpPr/>
            <p:nvPr/>
          </p:nvGrpSpPr>
          <p:grpSpPr>
            <a:xfrm>
              <a:off x="76200" y="161925"/>
              <a:ext cx="152400" cy="6553199"/>
              <a:chOff x="76200" y="161925"/>
              <a:chExt cx="152400" cy="6553199"/>
            </a:xfrm>
          </p:grpSpPr>
          <p:sp>
            <p:nvSpPr>
              <p:cNvPr id="13" name="Google Shape;13;p1"/>
              <p:cNvSpPr txBox="1"/>
              <p:nvPr/>
            </p:nvSpPr>
            <p:spPr>
              <a:xfrm>
                <a:off x="76200" y="1754187"/>
                <a:ext cx="152400" cy="153987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4" name="Google Shape;14;p1"/>
              <p:cNvSpPr txBox="1"/>
              <p:nvPr/>
            </p:nvSpPr>
            <p:spPr>
              <a:xfrm>
                <a:off x="76200" y="1984375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5" name="Google Shape;15;p1"/>
              <p:cNvSpPr txBox="1"/>
              <p:nvPr/>
            </p:nvSpPr>
            <p:spPr>
              <a:xfrm>
                <a:off x="76200" y="2211387"/>
                <a:ext cx="152400" cy="153987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6" name="Google Shape;16;p1"/>
              <p:cNvSpPr txBox="1"/>
              <p:nvPr/>
            </p:nvSpPr>
            <p:spPr>
              <a:xfrm>
                <a:off x="76200" y="2441575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7" name="Google Shape;17;p1"/>
              <p:cNvSpPr txBox="1"/>
              <p:nvPr/>
            </p:nvSpPr>
            <p:spPr>
              <a:xfrm>
                <a:off x="76200" y="2671762"/>
                <a:ext cx="152400" cy="150812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8" name="Google Shape;18;p1"/>
              <p:cNvSpPr txBox="1"/>
              <p:nvPr/>
            </p:nvSpPr>
            <p:spPr>
              <a:xfrm>
                <a:off x="76200" y="2898775"/>
                <a:ext cx="152400" cy="153987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9" name="Google Shape;19;p1"/>
              <p:cNvSpPr txBox="1"/>
              <p:nvPr/>
            </p:nvSpPr>
            <p:spPr>
              <a:xfrm>
                <a:off x="76200" y="3128962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0" name="Google Shape;20;p1"/>
              <p:cNvSpPr txBox="1"/>
              <p:nvPr/>
            </p:nvSpPr>
            <p:spPr>
              <a:xfrm>
                <a:off x="76200" y="3357562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1" name="Google Shape;21;p1"/>
              <p:cNvSpPr txBox="1"/>
              <p:nvPr/>
            </p:nvSpPr>
            <p:spPr>
              <a:xfrm>
                <a:off x="76200" y="3586162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2" name="Google Shape;22;p1"/>
              <p:cNvSpPr txBox="1"/>
              <p:nvPr/>
            </p:nvSpPr>
            <p:spPr>
              <a:xfrm>
                <a:off x="76200" y="3814762"/>
                <a:ext cx="152400" cy="153987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3" name="Google Shape;23;p1"/>
              <p:cNvSpPr txBox="1"/>
              <p:nvPr/>
            </p:nvSpPr>
            <p:spPr>
              <a:xfrm>
                <a:off x="76200" y="4044950"/>
                <a:ext cx="152400" cy="150812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4" name="Google Shape;24;p1"/>
              <p:cNvSpPr txBox="1"/>
              <p:nvPr/>
            </p:nvSpPr>
            <p:spPr>
              <a:xfrm>
                <a:off x="76200" y="4273550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5" name="Google Shape;25;p1"/>
              <p:cNvSpPr txBox="1"/>
              <p:nvPr/>
            </p:nvSpPr>
            <p:spPr>
              <a:xfrm>
                <a:off x="76200" y="4502150"/>
                <a:ext cx="152400" cy="153987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6" name="Google Shape;26;p1"/>
              <p:cNvSpPr txBox="1"/>
              <p:nvPr/>
            </p:nvSpPr>
            <p:spPr>
              <a:xfrm>
                <a:off x="76200" y="4730750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7" name="Google Shape;27;p1"/>
              <p:cNvSpPr txBox="1"/>
              <p:nvPr/>
            </p:nvSpPr>
            <p:spPr>
              <a:xfrm>
                <a:off x="76200" y="4959350"/>
                <a:ext cx="152400" cy="153987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8" name="Google Shape;28;p1"/>
              <p:cNvSpPr txBox="1"/>
              <p:nvPr/>
            </p:nvSpPr>
            <p:spPr>
              <a:xfrm>
                <a:off x="76200" y="5189537"/>
                <a:ext cx="152400" cy="150812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9" name="Google Shape;29;p1"/>
              <p:cNvSpPr txBox="1"/>
              <p:nvPr/>
            </p:nvSpPr>
            <p:spPr>
              <a:xfrm>
                <a:off x="76200" y="5416550"/>
                <a:ext cx="152400" cy="153987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0" name="Google Shape;30;p1"/>
              <p:cNvSpPr txBox="1"/>
              <p:nvPr/>
            </p:nvSpPr>
            <p:spPr>
              <a:xfrm>
                <a:off x="76200" y="5646737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1" name="Google Shape;31;p1"/>
              <p:cNvSpPr txBox="1"/>
              <p:nvPr/>
            </p:nvSpPr>
            <p:spPr>
              <a:xfrm>
                <a:off x="76200" y="5876925"/>
                <a:ext cx="152400" cy="150812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2" name="Google Shape;32;p1"/>
              <p:cNvSpPr txBox="1"/>
              <p:nvPr/>
            </p:nvSpPr>
            <p:spPr>
              <a:xfrm>
                <a:off x="76200" y="6103937"/>
                <a:ext cx="152400" cy="153987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3" name="Google Shape;33;p1"/>
              <p:cNvSpPr txBox="1"/>
              <p:nvPr/>
            </p:nvSpPr>
            <p:spPr>
              <a:xfrm>
                <a:off x="76200" y="6334125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4" name="Google Shape;34;p1"/>
              <p:cNvSpPr txBox="1"/>
              <p:nvPr/>
            </p:nvSpPr>
            <p:spPr>
              <a:xfrm>
                <a:off x="76200" y="6561137"/>
                <a:ext cx="152400" cy="153987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5" name="Google Shape;35;p1"/>
              <p:cNvSpPr txBox="1"/>
              <p:nvPr/>
            </p:nvSpPr>
            <p:spPr>
              <a:xfrm>
                <a:off x="76200" y="161925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6" name="Google Shape;36;p1"/>
              <p:cNvSpPr txBox="1"/>
              <p:nvPr/>
            </p:nvSpPr>
            <p:spPr>
              <a:xfrm>
                <a:off x="76200" y="390525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7" name="Google Shape;37;p1"/>
              <p:cNvSpPr txBox="1"/>
              <p:nvPr/>
            </p:nvSpPr>
            <p:spPr>
              <a:xfrm>
                <a:off x="76200" y="620712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8" name="Google Shape;38;p1"/>
              <p:cNvSpPr txBox="1"/>
              <p:nvPr/>
            </p:nvSpPr>
            <p:spPr>
              <a:xfrm>
                <a:off x="76200" y="849312"/>
                <a:ext cx="152400" cy="150812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9" name="Google Shape;39;p1"/>
              <p:cNvSpPr txBox="1"/>
              <p:nvPr/>
            </p:nvSpPr>
            <p:spPr>
              <a:xfrm>
                <a:off x="76200" y="1077912"/>
                <a:ext cx="152400" cy="152400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40" name="Google Shape;40;p1"/>
              <p:cNvSpPr txBox="1"/>
              <p:nvPr/>
            </p:nvSpPr>
            <p:spPr>
              <a:xfrm>
                <a:off x="76200" y="1306512"/>
                <a:ext cx="152400" cy="153987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41" name="Google Shape;41;p1"/>
              <p:cNvSpPr txBox="1"/>
              <p:nvPr/>
            </p:nvSpPr>
            <p:spPr>
              <a:xfrm>
                <a:off x="76200" y="1536700"/>
                <a:ext cx="152400" cy="150812"/>
              </a:xfrm>
              <a:prstGeom prst="rect">
                <a:avLst/>
              </a:prstGeom>
              <a:solidFill>
                <a:schemeClr val="dk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3200" u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p:grpSp>
      </p:grpSp>
      <p:sp>
        <p:nvSpPr>
          <p:cNvPr id="42" name="Google Shape;42;p1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3" name="Google Shape;43;p1"/>
          <p:cNvSpPr txBox="1"/>
          <p:nvPr>
            <p:ph idx="10" type="dt"/>
          </p:nvPr>
        </p:nvSpPr>
        <p:spPr>
          <a:xfrm>
            <a:off x="1143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4" name="Google Shape;44;p1"/>
          <p:cNvSpPr txBox="1"/>
          <p:nvPr>
            <p:ph idx="11" type="ftr"/>
          </p:nvPr>
        </p:nvSpPr>
        <p:spPr>
          <a:xfrm>
            <a:off x="35814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5" name="Google Shape;45;p1"/>
          <p:cNvSpPr txBox="1"/>
          <p:nvPr>
            <p:ph idx="12" type="sldNum"/>
          </p:nvPr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  <a:defRPr b="0" i="0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0519" lvl="1" marL="914400" marR="0" rtl="0" algn="l">
              <a:spcBef>
                <a:spcPts val="640"/>
              </a:spcBef>
              <a:spcAft>
                <a:spcPts val="0"/>
              </a:spcAft>
              <a:buClr>
                <a:schemeClr val="folHlink"/>
              </a:buClr>
              <a:buSzPts val="1920"/>
              <a:buFont typeface="Noto Sans Symbols"/>
              <a:buChar char="◆"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0519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1920"/>
              <a:buFont typeface="Noto Sans Symbols"/>
              <a:buChar char="♦"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431800" lvl="3" marL="18288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431800" lvl="4" marL="22860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imes New Roman"/>
              <a:buChar char="–"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431800" lvl="5" marL="27432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imes New Roman"/>
              <a:buChar char="–"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431800" lvl="6" marL="32004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imes New Roman"/>
              <a:buChar char="–"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431800" lvl="7" marL="36576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imes New Roman"/>
              <a:buChar char="–"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431800" lvl="8" marL="41148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imes New Roman"/>
              <a:buChar char="–"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10.gif"/><Relationship Id="rId4" Type="http://schemas.openxmlformats.org/officeDocument/2006/relationships/hyperlink" Target="https://visualgo.net/bn/sorting" TargetMode="Externa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.xml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6.xml"/><Relationship Id="rId3" Type="http://schemas.openxmlformats.org/officeDocument/2006/relationships/hyperlink" Target="http://www.ccsf.edu/academics/ccsf-catalog/courses-by-department/computer-science" TargetMode="External"/><Relationship Id="rId4" Type="http://schemas.openxmlformats.org/officeDocument/2006/relationships/image" Target="../media/image12.pn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8.xml"/><Relationship Id="rId3" Type="http://schemas.openxmlformats.org/officeDocument/2006/relationships/image" Target="../media/image21.png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0.xml"/><Relationship Id="rId3" Type="http://schemas.openxmlformats.org/officeDocument/2006/relationships/image" Target="../media/image11.pn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1.xml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Relationship Id="rId5" Type="http://schemas.openxmlformats.org/officeDocument/2006/relationships/image" Target="../media/image22.png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.xml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.xml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.xml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.xml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.xml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.xml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.xml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.xml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.xml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.xml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.xml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.xml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.xml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.xml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.xml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.xml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.xml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.xml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.xml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.xml"/></Relationships>
</file>

<file path=ppt/slides/_rels/slide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.xml"/></Relationships>
</file>

<file path=ppt/slides/_rels/slide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.xml"/></Relationships>
</file>

<file path=ppt/slides/_rels/slide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.xml"/></Relationships>
</file>

<file path=ppt/slides/_rels/slide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.xml"/></Relationships>
</file>

<file path=ppt/slides/_rels/slide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.xml"/></Relationships>
</file>

<file path=ppt/slides/_rels/slide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.xml"/></Relationships>
</file>

<file path=ppt/slides/_rels/slide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.xml"/></Relationships>
</file>

<file path=ppt/slides/_rels/slide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.xml"/></Relationships>
</file>

<file path=ppt/slides/_rels/slide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.xml"/></Relationships>
</file>

<file path=ppt/slides/_rels/slide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.xml"/><Relationship Id="rId3" Type="http://schemas.openxmlformats.org/officeDocument/2006/relationships/image" Target="../media/image15.png"/></Relationships>
</file>

<file path=ppt/slides/_rels/slide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.xml"/><Relationship Id="rId3" Type="http://schemas.openxmlformats.org/officeDocument/2006/relationships/image" Target="../media/image19.png"/></Relationships>
</file>

<file path=ppt/slides/_rels/slide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.xml"/></Relationships>
</file>

<file path=ppt/slides/_rels/slide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.xml"/></Relationships>
</file>

<file path=ppt/slides/_rels/slide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.xml"/></Relationships>
</file>

<file path=ppt/slides/_rels/slide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.xml"/></Relationships>
</file>

<file path=ppt/slides/_rels/slide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.xml"/></Relationships>
</file>

<file path=ppt/slides/_rels/slide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.xml"/></Relationships>
</file>

<file path=ppt/slides/_rels/slide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.xml"/></Relationships>
</file>

<file path=ppt/slides/_rels/slide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.xml"/></Relationships>
</file>

<file path=ppt/slides/_rels/slide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.xml"/></Relationships>
</file>

<file path=ppt/slides/_rels/slide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.xml"/></Relationships>
</file>

<file path=ppt/slides/_rels/slide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.xml"/></Relationships>
</file>

<file path=ppt/slides/_rels/slide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.xml"/></Relationships>
</file>

<file path=ppt/slides/_rels/slide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.xml"/></Relationships>
</file>

<file path=ppt/slides/_rels/slide1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.xml"/></Relationships>
</file>

<file path=ppt/slides/_rels/slide1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.xml"/></Relationships>
</file>

<file path=ppt/slides/_rels/slide1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.xml"/></Relationships>
</file>

<file path=ppt/slides/_rels/slide1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.xml"/></Relationships>
</file>

<file path=ppt/slides/_rels/slide1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.xml"/><Relationship Id="rId3" Type="http://schemas.openxmlformats.org/officeDocument/2006/relationships/image" Target="../media/image17.png"/></Relationships>
</file>

<file path=ppt/slides/_rels/slide1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.xml"/><Relationship Id="rId3" Type="http://schemas.openxmlformats.org/officeDocument/2006/relationships/image" Target="../media/image23.png"/></Relationships>
</file>

<file path=ppt/slides/_rels/slide1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.xml"/></Relationships>
</file>

<file path=ppt/slides/_rels/slide1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.xml"/></Relationships>
</file>

<file path=ppt/slides/_rels/slide1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.xml"/></Relationships>
</file>

<file path=ppt/slides/_rels/slide1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.xml"/></Relationships>
</file>

<file path=ppt/slides/_rels/slide1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.xml"/></Relationships>
</file>

<file path=ppt/slides/_rels/slide1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.xml"/><Relationship Id="rId3" Type="http://schemas.openxmlformats.org/officeDocument/2006/relationships/hyperlink" Target="https://www.youtube.com/watch?v=es2T6KY45cA" TargetMode="External"/><Relationship Id="rId4" Type="http://schemas.openxmlformats.org/officeDocument/2006/relationships/image" Target="../media/image25.png"/></Relationships>
</file>

<file path=ppt/slides/_rels/slide1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.xml"/><Relationship Id="rId3" Type="http://schemas.openxmlformats.org/officeDocument/2006/relationships/image" Target="../media/image24.gif"/><Relationship Id="rId4" Type="http://schemas.openxmlformats.org/officeDocument/2006/relationships/hyperlink" Target="https://visualgo.net/bn/sorting" TargetMode="External"/></Relationships>
</file>

<file path=ppt/slides/_rels/slide1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.xml"/><Relationship Id="rId3" Type="http://schemas.openxmlformats.org/officeDocument/2006/relationships/image" Target="../media/image26.png"/><Relationship Id="rId4" Type="http://schemas.openxmlformats.org/officeDocument/2006/relationships/image" Target="../media/image20.png"/></Relationships>
</file>

<file path=ppt/slides/_rels/slide1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.xml"/></Relationships>
</file>

<file path=ppt/slides/_rels/slide1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.xml"/></Relationships>
</file>

<file path=ppt/slides/_rels/slide1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1.xml"/></Relationships>
</file>

<file path=ppt/slides/_rels/slide1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2.xml"/></Relationships>
</file>

<file path=ppt/slides/_rels/slide1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3.xml"/></Relationships>
</file>

<file path=ppt/slides/_rels/slide1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4.xml"/></Relationships>
</file>

<file path=ppt/slides/_rels/slide1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5.xml"/></Relationships>
</file>

<file path=ppt/slides/_rels/slide1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6.xml"/></Relationships>
</file>

<file path=ppt/slides/_rels/slide1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7.xml"/></Relationships>
</file>

<file path=ppt/slides/_rels/slide1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8.xml"/></Relationships>
</file>

<file path=ppt/slides/_rels/slide1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9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1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0.xml"/></Relationships>
</file>

<file path=ppt/slides/_rels/slide1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1.xml"/></Relationships>
</file>

<file path=ppt/slides/_rels/slide1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2.xml"/><Relationship Id="rId3" Type="http://schemas.openxmlformats.org/officeDocument/2006/relationships/hyperlink" Target="http://codingbat.com/prob/p139150" TargetMode="External"/></Relationships>
</file>

<file path=ppt/slides/_rels/slide1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3.xml"/></Relationships>
</file>

<file path=ppt/slides/_rels/slide1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4.xml"/></Relationships>
</file>

<file path=ppt/slides/_rels/slide1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5.xml"/></Relationships>
</file>

<file path=ppt/slides/_rels/slide1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6.xml"/></Relationships>
</file>

<file path=ppt/slides/_rels/slide1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7.xml"/></Relationships>
</file>

<file path=ppt/slides/_rels/slide1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8.xml"/></Relationships>
</file>

<file path=ppt/slides/_rels/slide1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0.xml"/></Relationships>
</file>

<file path=ppt/slides/_rels/slide2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1.xml"/></Relationships>
</file>

<file path=ppt/slides/_rels/slide2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2.xml"/></Relationships>
</file>

<file path=ppt/slides/_rels/slide2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3.xml"/></Relationships>
</file>

<file path=ppt/slides/_rels/slide2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4.xml"/></Relationships>
</file>

<file path=ppt/slides/_rels/slide2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5.xml"/></Relationships>
</file>

<file path=ppt/slides/_rels/slide2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6.xml"/></Relationships>
</file>

<file path=ppt/slides/_rels/slide2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7.xml"/></Relationships>
</file>

<file path=ppt/slides/_rels/slide2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8.xml"/></Relationships>
</file>

<file path=ppt/slides/_rels/slide2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9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0.xml"/></Relationships>
</file>

<file path=ppt/slides/_rels/slide2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1.xml"/></Relationships>
</file>

<file path=ppt/slides/_rels/slide2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2.xml"/></Relationships>
</file>

<file path=ppt/slides/_rels/slide2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3.xml"/></Relationships>
</file>

<file path=ppt/slides/_rels/slide2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4.xml"/></Relationships>
</file>

<file path=ppt/slides/_rels/slide2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5.xml"/></Relationships>
</file>

<file path=ppt/slides/_rels/slide2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6.xml"/></Relationships>
</file>

<file path=ppt/slides/_rels/slide2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7.xml"/></Relationships>
</file>

<file path=ppt/slides/_rels/slide2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8.xml"/></Relationships>
</file>

<file path=ppt/slides/_rels/slide2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9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0.xml"/></Relationships>
</file>

<file path=ppt/slides/_rels/slide2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1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gif"/><Relationship Id="rId4" Type="http://schemas.openxmlformats.org/officeDocument/2006/relationships/hyperlink" Target="https://visualgo.net/bn/sorting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Relationship Id="rId4" Type="http://schemas.openxmlformats.org/officeDocument/2006/relationships/hyperlink" Target="http://apcslowell.github.io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4.gif"/><Relationship Id="rId4" Type="http://schemas.openxmlformats.org/officeDocument/2006/relationships/image" Target="../media/image10.gif"/><Relationship Id="rId5" Type="http://schemas.openxmlformats.org/officeDocument/2006/relationships/hyperlink" Target="https://visualgo.net/bn/sortin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.xml"/><Relationship Id="rId3" Type="http://schemas.openxmlformats.org/officeDocument/2006/relationships/hyperlink" Target="https://www.youtube.com/watch?v=TZRWRjq2CAg" TargetMode="External"/><Relationship Id="rId4" Type="http://schemas.openxmlformats.org/officeDocument/2006/relationships/image" Target="../media/image6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5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6.gif"/><Relationship Id="rId4" Type="http://schemas.openxmlformats.org/officeDocument/2006/relationships/hyperlink" Target="https://en.wikipedia.org/wiki/Bubble_sort#/media/File:Bubble_sort_animation.gif" TargetMode="Externa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.xml"/><Relationship Id="rId3" Type="http://schemas.openxmlformats.org/officeDocument/2006/relationships/hyperlink" Target="http://www.algostructure.com/sorting/insertionsort.php" TargetMode="External"/><Relationship Id="rId4" Type="http://schemas.openxmlformats.org/officeDocument/2006/relationships/image" Target="../media/image1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.xml"/><Relationship Id="rId3" Type="http://schemas.openxmlformats.org/officeDocument/2006/relationships/hyperlink" Target="https://www.youtube.com/watch?v=zcO8uxg_Spw&amp;t=14s" TargetMode="External"/><Relationship Id="rId4" Type="http://schemas.openxmlformats.org/officeDocument/2006/relationships/image" Target="../media/image9.pn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3.gif"/><Relationship Id="rId4" Type="http://schemas.openxmlformats.org/officeDocument/2006/relationships/hyperlink" Target="https://visualgo.net/bn/sorting" TargetMode="Externa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4.gif"/><Relationship Id="rId4" Type="http://schemas.openxmlformats.org/officeDocument/2006/relationships/hyperlink" Target="https://visualgo.net/bn/sort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1275" y="1091973"/>
            <a:ext cx="4947301" cy="391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16" name="Google Shape;116;p12"/>
          <p:cNvSpPr txBox="1"/>
          <p:nvPr>
            <p:ph type="title"/>
          </p:nvPr>
        </p:nvSpPr>
        <p:spPr>
          <a:xfrm>
            <a:off x="1169975" y="51506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New </a:t>
            </a:r>
            <a:r>
              <a:rPr lang="en-US"/>
              <a:t>Presentation</a:t>
            </a: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b="0" i="0" lang="en-US" sz="44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Sorting</a:t>
            </a:r>
            <a:endParaRPr>
              <a:solidFill>
                <a:srgbClr val="FFFF00"/>
              </a:solidFill>
            </a:endParaRPr>
          </a:p>
        </p:txBody>
      </p:sp>
      <p:cxnSp>
        <p:nvCxnSpPr>
          <p:cNvPr id="117" name="Google Shape;117;p12"/>
          <p:cNvCxnSpPr/>
          <p:nvPr/>
        </p:nvCxnSpPr>
        <p:spPr>
          <a:xfrm>
            <a:off x="1265525" y="4114800"/>
            <a:ext cx="1539300" cy="4440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9" name="Google Shape;179;p21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180" name="Google Shape;180;p21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are in order, so </a:t>
            </a:r>
            <a:r>
              <a:rPr lang="en-US"/>
              <a:t>we'll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go to the next two</a:t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5   7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11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824" name="Google Shape;824;p111"/>
          <p:cNvSpPr txBox="1"/>
          <p:nvPr>
            <p:ph type="title"/>
          </p:nvPr>
        </p:nvSpPr>
        <p:spPr>
          <a:xfrm>
            <a:off x="1143000" y="0"/>
            <a:ext cx="7772400" cy="6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 Code</a:t>
            </a:r>
            <a:endParaRPr/>
          </a:p>
        </p:txBody>
      </p:sp>
      <p:sp>
        <p:nvSpPr>
          <p:cNvPr id="825" name="Google Shape;825;p111"/>
          <p:cNvSpPr txBox="1"/>
          <p:nvPr>
            <p:ph idx="1" type="body"/>
          </p:nvPr>
        </p:nvSpPr>
        <p:spPr>
          <a:xfrm>
            <a:off x="83400" y="499950"/>
            <a:ext cx="8989800" cy="36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selectionSort(int[] list)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int flag, temp;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for (int outer = 0; outer &lt; list.length - 1; outer++){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flag = outer; 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for (int inner = outer + 1; inner &lt; list.length;</a:t>
            </a:r>
            <a:r>
              <a:rPr lang="en-US" sz="1800"/>
              <a:t> </a:t>
            </a: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inner++)</a:t>
            </a: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if (list[inner] &lt; list[flag])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flag = inner;</a:t>
            </a:r>
            <a:endParaRPr b="1" i="0" sz="2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lang="en-US" sz="2000"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//swap list[outer] &amp; list[flag]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temp = list[outer];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list[outer] = list[flag];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list[flag] = temp;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1" i="0" sz="2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476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1" i="0" sz="2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1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831" name="Google Shape;831;p112"/>
          <p:cNvSpPr txBox="1"/>
          <p:nvPr>
            <p:ph type="title"/>
          </p:nvPr>
        </p:nvSpPr>
        <p:spPr>
          <a:xfrm>
            <a:off x="0" y="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 sz="3000"/>
              <a:t>You can identity Selection sort code by</a:t>
            </a:r>
            <a:r>
              <a:rPr b="0" i="0" lang="en-US" sz="3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</a:t>
            </a:r>
            <a:r>
              <a:rPr b="0" i="0" lang="en-US" sz="30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</a:t>
            </a:r>
            <a:r>
              <a:rPr lang="en-US" sz="3000">
                <a:solidFill>
                  <a:srgbClr val="FFFF00"/>
                </a:solidFill>
              </a:rPr>
              <a:t> </a:t>
            </a:r>
            <a:r>
              <a:rPr b="0" i="0" lang="en-US" sz="3000" u="none">
                <a:latin typeface="Times New Roman"/>
                <a:ea typeface="Times New Roman"/>
                <a:cs typeface="Times New Roman"/>
                <a:sym typeface="Times New Roman"/>
              </a:rPr>
              <a:t>and the 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swap </a:t>
            </a:r>
            <a:r>
              <a:rPr b="1" i="1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after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en-US" sz="3000" u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inner loop</a:t>
            </a:r>
            <a:endParaRPr sz="3000">
              <a:solidFill>
                <a:srgbClr val="FF9900"/>
              </a:solidFill>
            </a:endParaRPr>
          </a:p>
        </p:txBody>
      </p:sp>
      <p:sp>
        <p:nvSpPr>
          <p:cNvPr id="832" name="Google Shape;832;p112"/>
          <p:cNvSpPr txBox="1"/>
          <p:nvPr>
            <p:ph idx="1" type="body"/>
          </p:nvPr>
        </p:nvSpPr>
        <p:spPr>
          <a:xfrm>
            <a:off x="59200" y="914400"/>
            <a:ext cx="9036300" cy="36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0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flag</a:t>
            </a: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= outer; 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1800" u="none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for (int inner = outer + 1; inner &lt; list.length;</a:t>
            </a:r>
            <a:r>
              <a:rPr lang="en-US" sz="1800">
                <a:solidFill>
                  <a:srgbClr val="FF9900"/>
                </a:solidFill>
              </a:rPr>
              <a:t> </a:t>
            </a:r>
            <a:r>
              <a:rPr b="1" i="0" lang="en-US" sz="1800" u="none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inner++)</a:t>
            </a:r>
            <a:r>
              <a:rPr b="1" i="0" lang="en-US" sz="2000" u="none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>
              <a:solidFill>
                <a:srgbClr val="FF9900"/>
              </a:solidFill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if (list[inner] &lt; </a:t>
            </a:r>
            <a:r>
              <a:rPr b="1" i="0" lang="en-US" sz="20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list[flag]</a:t>
            </a: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i="0" lang="en-US" sz="20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flag</a:t>
            </a: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= inner;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000" u="none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FF9900"/>
              </a:solidFill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//swap list[outer] &amp; list[</a:t>
            </a:r>
            <a:r>
              <a:rPr b="1" i="0" lang="en-US" sz="2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flag</a:t>
            </a: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temp = list[outer];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list[outer] = </a:t>
            </a:r>
            <a:r>
              <a:rPr b="1" i="0" lang="en-US" sz="20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list[</a:t>
            </a:r>
            <a:r>
              <a:rPr b="1" i="0" lang="en-US" sz="2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flag</a:t>
            </a:r>
            <a:r>
              <a:rPr b="1" i="0" lang="en-US" sz="20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0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list[</a:t>
            </a:r>
            <a:r>
              <a:rPr b="1" i="0" lang="en-US" sz="2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flag</a:t>
            </a:r>
            <a:r>
              <a:rPr b="1" i="0" lang="en-US" sz="20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= temp;</a:t>
            </a:r>
            <a:endParaRPr/>
          </a:p>
          <a:p>
            <a:pPr indent="-3810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Noto Sans Symbols"/>
              <a:buChar char="■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b="1" i="0" lang="en-US" sz="30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flag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stores the </a:t>
            </a:r>
            <a:r>
              <a:rPr b="0" i="1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index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of the smallest number</a:t>
            </a:r>
            <a:endParaRPr sz="3000"/>
          </a:p>
          <a:p>
            <a:pPr indent="-3810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Noto Sans Symbols"/>
              <a:buChar char="■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Don't confuse </a:t>
            </a:r>
            <a:r>
              <a:rPr b="1" i="0" lang="en-US" sz="30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flag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with </a:t>
            </a:r>
            <a:r>
              <a:rPr b="1" i="0" lang="en-US" sz="30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list[flag]</a:t>
            </a:r>
            <a:endParaRPr sz="3000"/>
          </a:p>
          <a:p>
            <a:pPr indent="-3810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Noto Sans Symbols"/>
              <a:buChar char="■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That's like confusing the apartment number with the person who lives in that apartment</a:t>
            </a:r>
            <a:endParaRPr sz="3000"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1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pic>
        <p:nvPicPr>
          <p:cNvPr id="838" name="Google Shape;838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275" y="1271719"/>
            <a:ext cx="5028693" cy="3254238"/>
          </a:xfrm>
          <a:prstGeom prst="rect">
            <a:avLst/>
          </a:prstGeom>
          <a:noFill/>
          <a:ln>
            <a:noFill/>
          </a:ln>
        </p:spPr>
      </p:pic>
      <p:sp>
        <p:nvSpPr>
          <p:cNvPr id="839" name="Google Shape;839;p113"/>
          <p:cNvSpPr txBox="1"/>
          <p:nvPr/>
        </p:nvSpPr>
        <p:spPr>
          <a:xfrm>
            <a:off x="142750" y="4821788"/>
            <a:ext cx="1605900" cy="2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visualgo.net/bn/sorting</a:t>
            </a:r>
            <a:endParaRPr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0" name="Google Shape;840;p113"/>
          <p:cNvSpPr txBox="1"/>
          <p:nvPr>
            <p:ph type="title"/>
          </p:nvPr>
        </p:nvSpPr>
        <p:spPr>
          <a:xfrm>
            <a:off x="36900" y="0"/>
            <a:ext cx="9107100" cy="12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 sz="3600"/>
              <a:t>Insertion </a:t>
            </a:r>
            <a:r>
              <a:rPr b="0" i="0" lang="en-US" sz="36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Sort </a:t>
            </a:r>
            <a:r>
              <a:rPr lang="en-US" sz="3600"/>
              <a:t>is distinguished by how the elements “</a:t>
            </a:r>
            <a:r>
              <a:rPr lang="en-US" sz="3600">
                <a:solidFill>
                  <a:srgbClr val="6AA84F"/>
                </a:solidFill>
              </a:rPr>
              <a:t>slide</a:t>
            </a:r>
            <a:r>
              <a:rPr lang="en-US" sz="3600"/>
              <a:t>” to make room for the insertion</a:t>
            </a:r>
            <a:endParaRPr sz="3600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1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846" name="Google Shape;846;p114"/>
          <p:cNvSpPr txBox="1"/>
          <p:nvPr>
            <p:ph type="title"/>
          </p:nvPr>
        </p:nvSpPr>
        <p:spPr>
          <a:xfrm>
            <a:off x="1169975" y="-2"/>
            <a:ext cx="7772400" cy="6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 Code</a:t>
            </a:r>
            <a:endParaRPr/>
          </a:p>
        </p:txBody>
      </p:sp>
      <p:sp>
        <p:nvSpPr>
          <p:cNvPr id="847" name="Google Shape;847;p114"/>
          <p:cNvSpPr txBox="1"/>
          <p:nvPr>
            <p:ph idx="1" type="body"/>
          </p:nvPr>
        </p:nvSpPr>
        <p:spPr>
          <a:xfrm>
            <a:off x="192425" y="609900"/>
            <a:ext cx="8902800" cy="31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insertionSort(int[] list){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for (int outer = 1; outer &lt; list.length; outer++)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int position = outer;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int key = list[position];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// Shift larger values to the right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while (position &gt; 0 &amp;&amp; list[position - 1] &gt; key)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list[position] = list[position - 1];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position--;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list[position] = key;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247650" lvl="0" marL="342900" rtl="0" algn="l"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1" i="0" sz="2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11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853" name="Google Shape;853;p115"/>
          <p:cNvSpPr txBox="1"/>
          <p:nvPr>
            <p:ph type="title"/>
          </p:nvPr>
        </p:nvSpPr>
        <p:spPr>
          <a:xfrm>
            <a:off x="215100" y="0"/>
            <a:ext cx="871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 sz="3600"/>
              <a:t>You can identify Insertion Sort code by the</a:t>
            </a:r>
            <a:r>
              <a:rPr b="0" i="0" lang="en-US" sz="36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“</a:t>
            </a:r>
            <a:r>
              <a:rPr b="0" i="0" lang="en-US" sz="36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sliding</a:t>
            </a:r>
            <a:r>
              <a:rPr b="0" i="0" lang="en-US" sz="36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” of elements by </a:t>
            </a:r>
            <a:r>
              <a:rPr b="0" i="0" lang="en-US" sz="3600" u="none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position</a:t>
            </a:r>
            <a:endParaRPr sz="3600">
              <a:solidFill>
                <a:srgbClr val="00FF00"/>
              </a:solidFill>
            </a:endParaRPr>
          </a:p>
        </p:txBody>
      </p:sp>
      <p:sp>
        <p:nvSpPr>
          <p:cNvPr id="854" name="Google Shape;854;p115"/>
          <p:cNvSpPr txBox="1"/>
          <p:nvPr>
            <p:ph idx="1" type="body"/>
          </p:nvPr>
        </p:nvSpPr>
        <p:spPr>
          <a:xfrm>
            <a:off x="266550" y="910628"/>
            <a:ext cx="8610900" cy="41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insertionSort(int[] list){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for (int outer = 1; outer &lt; list.length; </a:t>
            </a:r>
            <a:r>
              <a:rPr b="1" lang="en-US" sz="2000">
                <a:latin typeface="Courier New"/>
                <a:ea typeface="Courier New"/>
                <a:cs typeface="Courier New"/>
                <a:sym typeface="Courier New"/>
              </a:rPr>
              <a:t>outer++)</a:t>
            </a: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int position = outer;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int key = list[position];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// Shift larger values to the right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while (position &gt; 0 &amp;&amp; </a:t>
            </a:r>
            <a:r>
              <a:rPr b="1" lang="en-US" sz="2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list[position - 1] &gt; key)</a:t>
            </a:r>
            <a:r>
              <a:rPr b="1" i="0" lang="en-US" sz="2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list[position] = list[position </a:t>
            </a:r>
            <a:r>
              <a:rPr b="1" i="0" lang="en-US" sz="3000" u="none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- 1</a:t>
            </a:r>
            <a:r>
              <a:rPr b="1" i="0" lang="en-US" sz="2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position--;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list[position] = key;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2476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1" i="0" sz="2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11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860" name="Google Shape;860;p116"/>
          <p:cNvSpPr txBox="1"/>
          <p:nvPr>
            <p:ph type="title"/>
          </p:nvPr>
        </p:nvSpPr>
        <p:spPr>
          <a:xfrm>
            <a:off x="0" y="0"/>
            <a:ext cx="89424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Sorting </a:t>
            </a: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Worksheet 2 will give you practice in identifying the type of sort</a:t>
            </a:r>
            <a:endParaRPr/>
          </a:p>
        </p:txBody>
      </p:sp>
      <p:pic>
        <p:nvPicPr>
          <p:cNvPr id="861" name="Google Shape;861;p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388" y="1371600"/>
            <a:ext cx="3663646" cy="3657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2" name="Google Shape;862;p116"/>
          <p:cNvCxnSpPr/>
          <p:nvPr/>
        </p:nvCxnSpPr>
        <p:spPr>
          <a:xfrm flipH="1">
            <a:off x="1665050" y="2116600"/>
            <a:ext cx="3027000" cy="35520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3" name="Google Shape;863;p116"/>
          <p:cNvSpPr txBox="1"/>
          <p:nvPr>
            <p:ph idx="1" type="body"/>
          </p:nvPr>
        </p:nvSpPr>
        <p:spPr>
          <a:xfrm>
            <a:off x="4736450" y="1467100"/>
            <a:ext cx="4241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■"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This loops just prints the numbers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■"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It’s the same as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■"/>
            </a:pPr>
            <a:r>
              <a:t/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■"/>
            </a:pPr>
            <a:r>
              <a:t/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■"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You want to look at the code in </a:t>
            </a:r>
            <a:r>
              <a:rPr b="1" lang="en-US" sz="2800">
                <a:latin typeface="Courier New"/>
                <a:ea typeface="Courier New"/>
                <a:cs typeface="Courier New"/>
                <a:sym typeface="Courier New"/>
              </a:rPr>
              <a:t>mysterySort</a:t>
            </a:r>
            <a:r>
              <a:rPr lang="en-US" sz="2800">
                <a:latin typeface="Arial"/>
                <a:ea typeface="Arial"/>
                <a:cs typeface="Arial"/>
                <a:sym typeface="Arial"/>
              </a:rPr>
              <a:t> to identify which sort is used 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095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None/>
            </a:pPr>
            <a:r>
              <a:t/>
            </a:r>
            <a:endParaRPr b="0" i="0" sz="28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209550" lvl="0" marL="342900" rtl="0" algn="l"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b="1" i="0" sz="2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864" name="Google Shape;864;p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4638" y="2652950"/>
            <a:ext cx="4733925" cy="714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5" name="Google Shape;865;p116"/>
          <p:cNvCxnSpPr/>
          <p:nvPr/>
        </p:nvCxnSpPr>
        <p:spPr>
          <a:xfrm rot="10800000">
            <a:off x="2826950" y="3204450"/>
            <a:ext cx="1798500" cy="4071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17"/>
          <p:cNvSpPr txBox="1"/>
          <p:nvPr/>
        </p:nvSpPr>
        <p:spPr>
          <a:xfrm>
            <a:off x="6553441" y="4686391"/>
            <a:ext cx="2134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775" lIns="89975" spcFirstLastPara="1" rIns="89975" wrap="square" tIns="467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7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79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2" name="Google Shape;872;p117"/>
          <p:cNvSpPr txBox="1"/>
          <p:nvPr/>
        </p:nvSpPr>
        <p:spPr>
          <a:xfrm>
            <a:off x="0" y="13750"/>
            <a:ext cx="8913600" cy="11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91">
                <a:solidFill>
                  <a:srgbClr val="E5E5FF"/>
                </a:solidFill>
                <a:latin typeface="Garamond"/>
                <a:ea typeface="Garamond"/>
                <a:cs typeface="Garamond"/>
                <a:sym typeface="Garamond"/>
              </a:rPr>
              <a:t>Computer Science a</a:t>
            </a:r>
            <a:r>
              <a:rPr b="1" lang="en-US" sz="3991">
                <a:solidFill>
                  <a:srgbClr val="E5E5FF"/>
                </a:solidFill>
                <a:latin typeface="Garamond"/>
                <a:ea typeface="Garamond"/>
                <a:cs typeface="Garamond"/>
                <a:sym typeface="Garamond"/>
              </a:rPr>
              <a:t>t CCSF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117"/>
          <p:cNvSpPr txBox="1"/>
          <p:nvPr/>
        </p:nvSpPr>
        <p:spPr>
          <a:xfrm>
            <a:off x="93725" y="765569"/>
            <a:ext cx="8496000" cy="3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AP Computer Science </a:t>
            </a:r>
            <a:r>
              <a:rPr b="1" i="1" lang="en-US" sz="4000">
                <a:solidFill>
                  <a:srgbClr val="00FF00"/>
                </a:solidFill>
                <a:latin typeface="Garamond"/>
                <a:ea typeface="Garamond"/>
                <a:cs typeface="Garamond"/>
                <a:sym typeface="Garamond"/>
              </a:rPr>
              <a:t>A </a:t>
            </a: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is e</a:t>
            </a: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quivalent to </a:t>
            </a:r>
            <a:r>
              <a:rPr b="1" i="1"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111</a:t>
            </a:r>
            <a:r>
              <a:rPr b="1" i="1" lang="en-US" sz="3600">
                <a:solidFill>
                  <a:srgbClr val="FF9900"/>
                </a:solidFill>
                <a:latin typeface="Garamond"/>
                <a:ea typeface="Garamond"/>
                <a:cs typeface="Garamond"/>
                <a:sym typeface="Garamond"/>
              </a:rPr>
              <a:t>B</a:t>
            </a: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 at CCSF</a:t>
            </a:r>
            <a:endParaRPr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572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aramond"/>
              <a:buChar char="●"/>
            </a:pP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The logical next step after this class would be </a:t>
            </a:r>
            <a:r>
              <a:rPr b="1" i="1"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111</a:t>
            </a:r>
            <a:r>
              <a:rPr b="1" i="1" lang="en-US" sz="3600">
                <a:solidFill>
                  <a:srgbClr val="FF9900"/>
                </a:solidFill>
                <a:latin typeface="Garamond"/>
                <a:ea typeface="Garamond"/>
                <a:cs typeface="Garamond"/>
                <a:sym typeface="Garamond"/>
              </a:rPr>
              <a:t>C</a:t>
            </a:r>
            <a:r>
              <a:rPr b="1" i="1"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, Data Structures and Algorithms: Java</a:t>
            </a:r>
            <a:endParaRPr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874" name="Google Shape;874;p117"/>
          <p:cNvSpPr txBox="1"/>
          <p:nvPr/>
        </p:nvSpPr>
        <p:spPr>
          <a:xfrm>
            <a:off x="318225" y="4492225"/>
            <a:ext cx="785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Full list of CCSF computer science classes at </a:t>
            </a:r>
            <a:r>
              <a:rPr lang="en-US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www.ccsf.edu/academics/ccsf-catalog/courses-by-department/computer-science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75" name="Google Shape;875;p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8520" y="2914020"/>
            <a:ext cx="4639124" cy="1514050"/>
          </a:xfrm>
          <a:prstGeom prst="rect">
            <a:avLst/>
          </a:prstGeom>
          <a:noFill/>
          <a:ln>
            <a:noFill/>
          </a:ln>
        </p:spPr>
      </p:pic>
      <p:sp>
        <p:nvSpPr>
          <p:cNvPr id="876" name="Google Shape;876;p117"/>
          <p:cNvSpPr/>
          <p:nvPr/>
        </p:nvSpPr>
        <p:spPr>
          <a:xfrm>
            <a:off x="3840975" y="3937175"/>
            <a:ext cx="903000" cy="214500"/>
          </a:xfrm>
          <a:prstGeom prst="ellipse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877" name="Google Shape;877;p117"/>
          <p:cNvSpPr txBox="1"/>
          <p:nvPr/>
        </p:nvSpPr>
        <p:spPr>
          <a:xfrm>
            <a:off x="207225" y="3389525"/>
            <a:ext cx="289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Credits accepted at both UC and CSU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78" name="Google Shape;878;p117"/>
          <p:cNvCxnSpPr/>
          <p:nvPr/>
        </p:nvCxnSpPr>
        <p:spPr>
          <a:xfrm>
            <a:off x="3026900" y="3722550"/>
            <a:ext cx="681000" cy="2664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18"/>
          <p:cNvSpPr txBox="1"/>
          <p:nvPr/>
        </p:nvSpPr>
        <p:spPr>
          <a:xfrm>
            <a:off x="6553441" y="4686391"/>
            <a:ext cx="2134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775" lIns="89975" spcFirstLastPara="1" rIns="89975" wrap="square" tIns="467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7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79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118"/>
          <p:cNvSpPr txBox="1"/>
          <p:nvPr/>
        </p:nvSpPr>
        <p:spPr>
          <a:xfrm>
            <a:off x="0" y="13750"/>
            <a:ext cx="89136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91">
                <a:solidFill>
                  <a:srgbClr val="E5E5FF"/>
                </a:solidFill>
                <a:latin typeface="Garamond"/>
                <a:ea typeface="Garamond"/>
                <a:cs typeface="Garamond"/>
                <a:sym typeface="Garamond"/>
              </a:rPr>
              <a:t>Computer Science at CCSF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118"/>
          <p:cNvSpPr txBox="1"/>
          <p:nvPr/>
        </p:nvSpPr>
        <p:spPr>
          <a:xfrm>
            <a:off x="86325" y="528744"/>
            <a:ext cx="8496000" cy="3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You could also take any CS course that lists </a:t>
            </a:r>
            <a:r>
              <a:rPr b="1" i="1"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111</a:t>
            </a:r>
            <a:r>
              <a:rPr b="1" i="1" lang="en-US" sz="3600">
                <a:solidFill>
                  <a:srgbClr val="FF9900"/>
                </a:solidFill>
                <a:latin typeface="Garamond"/>
                <a:ea typeface="Garamond"/>
                <a:cs typeface="Garamond"/>
                <a:sym typeface="Garamond"/>
              </a:rPr>
              <a:t>B</a:t>
            </a: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 as a prerequisite:</a:t>
            </a:r>
            <a:endParaRPr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57200" lvl="1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aramond"/>
              <a:buChar char="○"/>
            </a:pP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131B, Programming Fundamentals: Python </a:t>
            </a:r>
            <a:r>
              <a:rPr i="1"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UC/CSU</a:t>
            </a:r>
            <a:endParaRPr i="1"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57200" lvl="1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aramond"/>
              <a:buChar char="○"/>
            </a:pP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112, Beginning iPhone Programming using Swift </a:t>
            </a:r>
            <a:r>
              <a:rPr i="1"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CSU only</a:t>
            </a:r>
            <a:endParaRPr i="1"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57200" lvl="1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aramond"/>
              <a:buChar char="○"/>
            </a:pP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150A, Introduction to SQL Databases and NoSQL </a:t>
            </a:r>
            <a:r>
              <a:rPr i="1"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CSU only</a:t>
            </a:r>
            <a:endParaRPr i="1"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57200" lvl="1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aramond"/>
              <a:buChar char="○"/>
            </a:pP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160A, Introduction to Unix/Linux </a:t>
            </a:r>
            <a:r>
              <a:rPr i="1"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UC/CSU</a:t>
            </a:r>
            <a:endParaRPr i="1"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19"/>
          <p:cNvSpPr txBox="1"/>
          <p:nvPr/>
        </p:nvSpPr>
        <p:spPr>
          <a:xfrm>
            <a:off x="6553441" y="4686391"/>
            <a:ext cx="2134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775" lIns="89975" spcFirstLastPara="1" rIns="89975" wrap="square" tIns="467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7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79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3" name="Google Shape;893;p119"/>
          <p:cNvSpPr txBox="1"/>
          <p:nvPr/>
        </p:nvSpPr>
        <p:spPr>
          <a:xfrm>
            <a:off x="0" y="13750"/>
            <a:ext cx="89136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91">
                <a:solidFill>
                  <a:srgbClr val="E5E5FF"/>
                </a:solidFill>
                <a:latin typeface="Garamond"/>
                <a:ea typeface="Garamond"/>
                <a:cs typeface="Garamond"/>
                <a:sym typeface="Garamond"/>
              </a:rPr>
              <a:t>Computer Science at CCSF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119"/>
          <p:cNvSpPr txBox="1"/>
          <p:nvPr/>
        </p:nvSpPr>
        <p:spPr>
          <a:xfrm>
            <a:off x="86325" y="528744"/>
            <a:ext cx="8496000" cy="3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b="1" i="1"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</a:t>
            </a:r>
            <a:r>
              <a:rPr b="1" i="1" lang="en-US" sz="3600">
                <a:solidFill>
                  <a:srgbClr val="00FF00"/>
                </a:solidFill>
                <a:latin typeface="Garamond"/>
                <a:ea typeface="Garamond"/>
                <a:cs typeface="Garamond"/>
                <a:sym typeface="Garamond"/>
              </a:rPr>
              <a:t>110</a:t>
            </a:r>
            <a:r>
              <a:rPr b="1" i="1" lang="en-US" sz="3600">
                <a:solidFill>
                  <a:srgbClr val="FF9900"/>
                </a:solidFill>
                <a:latin typeface="Garamond"/>
                <a:ea typeface="Garamond"/>
                <a:cs typeface="Garamond"/>
                <a:sym typeface="Garamond"/>
              </a:rPr>
              <a:t>B</a:t>
            </a: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 covers the same topics as AP CS A but in a different language C++:</a:t>
            </a:r>
            <a:endParaRPr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895" name="Google Shape;895;p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213" y="1717938"/>
            <a:ext cx="8791575" cy="27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120"/>
          <p:cNvSpPr txBox="1"/>
          <p:nvPr/>
        </p:nvSpPr>
        <p:spPr>
          <a:xfrm>
            <a:off x="6553441" y="4686391"/>
            <a:ext cx="2134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775" lIns="89975" spcFirstLastPara="1" rIns="89975" wrap="square" tIns="467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7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79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2" name="Google Shape;902;p120"/>
          <p:cNvSpPr txBox="1"/>
          <p:nvPr/>
        </p:nvSpPr>
        <p:spPr>
          <a:xfrm>
            <a:off x="0" y="13750"/>
            <a:ext cx="8913600" cy="11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91">
                <a:solidFill>
                  <a:srgbClr val="E5E5FF"/>
                </a:solidFill>
                <a:latin typeface="Garamond"/>
                <a:ea typeface="Garamond"/>
                <a:cs typeface="Garamond"/>
                <a:sym typeface="Garamond"/>
              </a:rPr>
              <a:t>Computer Science at CCSF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120"/>
          <p:cNvSpPr txBox="1"/>
          <p:nvPr/>
        </p:nvSpPr>
        <p:spPr>
          <a:xfrm>
            <a:off x="93725" y="765569"/>
            <a:ext cx="8496000" cy="3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Programming for Web sites</a:t>
            </a: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:</a:t>
            </a:r>
            <a:endParaRPr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57200" lvl="1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aramond"/>
              <a:buChar char="○"/>
            </a:pP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142, Programming Techniques for XML </a:t>
            </a:r>
            <a:r>
              <a:rPr i="1"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CSU only</a:t>
            </a:r>
            <a:endParaRPr i="1"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57200" lvl="1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aramond"/>
              <a:buChar char="○"/>
            </a:pP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130A, PHP Programming </a:t>
            </a:r>
            <a:r>
              <a:rPr i="1" lang="en-US" sz="3600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rPr>
              <a:t>CSU only</a:t>
            </a:r>
            <a:endParaRPr i="1"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57200" lvl="1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aramond"/>
              <a:buChar char="○"/>
            </a:pP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132A, Ruby Programming </a:t>
            </a:r>
            <a:r>
              <a:rPr i="1" lang="en-US" sz="3600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rPr>
              <a:t>CSU only</a:t>
            </a:r>
            <a:endParaRPr i="1"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6" name="Google Shape;186;p22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187" name="Google Shape;187;p22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aren't in order, so we'll </a:t>
            </a:r>
            <a:r>
              <a:rPr b="0" i="1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swap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them</a:t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5   7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21"/>
          <p:cNvSpPr txBox="1"/>
          <p:nvPr/>
        </p:nvSpPr>
        <p:spPr>
          <a:xfrm>
            <a:off x="6553441" y="4686391"/>
            <a:ext cx="2134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775" lIns="89975" spcFirstLastPara="1" rIns="89975" wrap="square" tIns="467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7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79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121"/>
          <p:cNvSpPr txBox="1"/>
          <p:nvPr/>
        </p:nvSpPr>
        <p:spPr>
          <a:xfrm>
            <a:off x="0" y="13750"/>
            <a:ext cx="8913600" cy="11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91">
                <a:solidFill>
                  <a:srgbClr val="E5E5FF"/>
                </a:solidFill>
                <a:latin typeface="Garamond"/>
                <a:ea typeface="Garamond"/>
                <a:cs typeface="Garamond"/>
                <a:sym typeface="Garamond"/>
              </a:rPr>
              <a:t>Computer Science at CCSF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121"/>
          <p:cNvSpPr txBox="1"/>
          <p:nvPr/>
        </p:nvSpPr>
        <p:spPr>
          <a:xfrm>
            <a:off x="93725" y="765569"/>
            <a:ext cx="8496000" cy="3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Game </a:t>
            </a: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Programming</a:t>
            </a: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:</a:t>
            </a:r>
            <a:endParaRPr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57200" lvl="1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aramond"/>
              <a:buChar char="○"/>
            </a:pP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185, Exploring Game Worlds (Unity) </a:t>
            </a:r>
            <a:r>
              <a:rPr i="1" lang="en-US" sz="3600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rPr>
              <a:t>CSU only</a:t>
            </a:r>
            <a:endParaRPr i="1"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572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aramond"/>
              <a:buChar char="●"/>
            </a:pP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Engineering:</a:t>
            </a:r>
            <a:endParaRPr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57200" lvl="1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aramond"/>
              <a:buChar char="○"/>
            </a:pPr>
            <a:r>
              <a:rPr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CS 177, Software Engineering </a:t>
            </a:r>
            <a:r>
              <a:rPr i="1" lang="en-US" sz="36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UC/CSU</a:t>
            </a:r>
            <a:endParaRPr i="1" sz="36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912" name="Google Shape;912;p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400" y="3142150"/>
            <a:ext cx="5990801" cy="181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22"/>
          <p:cNvSpPr txBox="1"/>
          <p:nvPr/>
        </p:nvSpPr>
        <p:spPr>
          <a:xfrm>
            <a:off x="6553441" y="4686391"/>
            <a:ext cx="2134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775" lIns="89975" spcFirstLastPara="1" rIns="89975" wrap="square" tIns="467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7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79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9" name="Google Shape;919;p122"/>
          <p:cNvSpPr txBox="1"/>
          <p:nvPr/>
        </p:nvSpPr>
        <p:spPr>
          <a:xfrm>
            <a:off x="115200" y="265375"/>
            <a:ext cx="8913600" cy="11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91">
                <a:solidFill>
                  <a:srgbClr val="E5E5FF"/>
                </a:solidFill>
                <a:latin typeface="Garamond"/>
                <a:ea typeface="Garamond"/>
                <a:cs typeface="Garamond"/>
                <a:sym typeface="Garamond"/>
              </a:rPr>
              <a:t>Other Community Colleges that offer </a:t>
            </a:r>
            <a:r>
              <a:rPr b="1" lang="en-US" sz="3991">
                <a:solidFill>
                  <a:srgbClr val="E5E5FF"/>
                </a:solidFill>
                <a:latin typeface="Garamond"/>
                <a:ea typeface="Garamond"/>
                <a:cs typeface="Garamond"/>
                <a:sym typeface="Garamond"/>
              </a:rPr>
              <a:t>Computer Science courses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122"/>
          <p:cNvSpPr txBox="1"/>
          <p:nvPr/>
        </p:nvSpPr>
        <p:spPr>
          <a:xfrm>
            <a:off x="191650" y="1174269"/>
            <a:ext cx="8496000" cy="3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Ohlone</a:t>
            </a:r>
            <a:endParaRPr sz="40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Skyline</a:t>
            </a:r>
            <a:endParaRPr sz="40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San Mateo</a:t>
            </a:r>
            <a:endParaRPr sz="40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Diablo Valley</a:t>
            </a:r>
            <a:endParaRPr sz="40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Berkeley</a:t>
            </a:r>
            <a:endParaRPr sz="40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De Anza</a:t>
            </a:r>
            <a:endParaRPr sz="40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Foothill</a:t>
            </a:r>
            <a:endParaRPr sz="40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826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Char char="●"/>
            </a:pPr>
            <a:r>
              <a:rPr lang="en-US" sz="4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rPr>
              <a:t>and many others. . .</a:t>
            </a:r>
            <a:endParaRPr sz="4000">
              <a:solidFill>
                <a:srgbClr val="FFFFFF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12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926" name="Google Shape;926;p123"/>
          <p:cNvSpPr txBox="1"/>
          <p:nvPr>
            <p:ph type="title"/>
          </p:nvPr>
        </p:nvSpPr>
        <p:spPr>
          <a:xfrm>
            <a:off x="762000" y="0"/>
            <a:ext cx="81534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36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are you expected to know about sorting on the AP exam?</a:t>
            </a:r>
            <a:endParaRPr sz="3600"/>
          </a:p>
        </p:txBody>
      </p:sp>
      <p:sp>
        <p:nvSpPr>
          <p:cNvPr id="927" name="Google Shape;927;p123"/>
          <p:cNvSpPr txBox="1"/>
          <p:nvPr>
            <p:ph idx="1" type="body"/>
          </p:nvPr>
        </p:nvSpPr>
        <p:spPr>
          <a:xfrm>
            <a:off x="838200" y="1143000"/>
            <a:ext cx="80772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Noto Sans Symbols"/>
              <a:buChar char="■"/>
            </a:pPr>
            <a:r>
              <a:rPr lang="en-US" sz="3000"/>
              <a:t>You are </a:t>
            </a:r>
            <a:r>
              <a:rPr b="1" i="1" lang="en-US" sz="3000" u="none">
                <a:solidFill>
                  <a:schemeClr val="lt1"/>
                </a:solidFill>
              </a:rPr>
              <a:t>not 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expected to </a:t>
            </a:r>
            <a:r>
              <a:rPr b="1" i="1" lang="en-US" sz="3000" u="none">
                <a:solidFill>
                  <a:schemeClr val="lt1"/>
                </a:solidFill>
              </a:rPr>
              <a:t>write 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code for a sort</a:t>
            </a:r>
            <a:endParaRPr sz="3000"/>
          </a:p>
          <a:p>
            <a:pPr indent="-3810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Noto Sans Symbols"/>
              <a:buChar char="■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are expected to </a:t>
            </a:r>
            <a:r>
              <a:rPr b="1" i="1" lang="en-US" sz="3000" u="none">
                <a:solidFill>
                  <a:schemeClr val="lt1"/>
                </a:solidFill>
              </a:rPr>
              <a:t>recognize 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code for the 3 tested sorts: </a:t>
            </a:r>
            <a:endParaRPr sz="3000"/>
          </a:p>
          <a:p>
            <a:pPr indent="-35433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3000"/>
              <a:buFont typeface="Noto Sans Symbols"/>
              <a:buChar char="◆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</a:t>
            </a:r>
            <a:endParaRPr sz="3000"/>
          </a:p>
          <a:p>
            <a:pPr indent="-35433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3000"/>
              <a:buFont typeface="Noto Sans Symbols"/>
              <a:buChar char="◆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</a:t>
            </a:r>
            <a:endParaRPr sz="3000"/>
          </a:p>
          <a:p>
            <a:pPr indent="-35433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3000"/>
              <a:buFont typeface="Noto Sans Symbols"/>
              <a:buChar char="◆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 sort (coming </a:t>
            </a:r>
            <a:r>
              <a:rPr lang="en-US" sz="3000"/>
              <a:t>soon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!)</a:t>
            </a:r>
            <a:endParaRPr sz="3000"/>
          </a:p>
          <a:p>
            <a:pPr indent="-3810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Noto Sans Symbols"/>
              <a:buChar char="■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are expected to be write code that swaps and merges</a:t>
            </a:r>
            <a:endParaRPr sz="3000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12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933" name="Google Shape;933;p124"/>
          <p:cNvSpPr txBox="1"/>
          <p:nvPr>
            <p:ph type="title"/>
          </p:nvPr>
        </p:nvSpPr>
        <p:spPr>
          <a:xfrm>
            <a:off x="162825" y="7150"/>
            <a:ext cx="87525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The sorting</a:t>
            </a:r>
            <a:r>
              <a:rPr lang="en-US"/>
              <a:t> codingbat </a:t>
            </a:r>
            <a:r>
              <a:rPr lang="en-US"/>
              <a:t>problem</a:t>
            </a:r>
            <a:r>
              <a:rPr lang="en-US"/>
              <a:t> set starts with two swap problems</a:t>
            </a:r>
            <a:endParaRPr/>
          </a:p>
        </p:txBody>
      </p:sp>
      <p:pic>
        <p:nvPicPr>
          <p:cNvPr id="934" name="Google Shape;934;p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8175" y="1821050"/>
            <a:ext cx="2390560" cy="159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5" name="Google Shape;935;p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8175" y="3581949"/>
            <a:ext cx="2666450" cy="144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6" name="Google Shape;936;p1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225" y="1839427"/>
            <a:ext cx="4228307" cy="3189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7" name="Google Shape;937;p124"/>
          <p:cNvCxnSpPr/>
          <p:nvPr/>
        </p:nvCxnSpPr>
        <p:spPr>
          <a:xfrm flipH="1">
            <a:off x="1199000" y="2138800"/>
            <a:ext cx="3996300" cy="45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8" name="Google Shape;938;p124"/>
          <p:cNvCxnSpPr/>
          <p:nvPr/>
        </p:nvCxnSpPr>
        <p:spPr>
          <a:xfrm rot="10800000">
            <a:off x="1455100" y="2849075"/>
            <a:ext cx="3658800" cy="93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125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944" name="Google Shape;944;p125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Let’s say I want to swap the elements in positions </a:t>
            </a:r>
            <a:r>
              <a:rPr b="1" lang="en-US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r>
              <a:rPr lang="en-US"/>
              <a:t> and </a:t>
            </a:r>
            <a:r>
              <a:rPr b="1" lang="en-US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r>
              <a:rPr lang="en-US"/>
              <a:t> in array </a:t>
            </a:r>
            <a:r>
              <a:rPr b="1" lang="en-US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45" name="Google Shape;945;p125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46" name="Google Shape;946;p125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47" name="Google Shape;947;p125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48" name="Google Shape;948;p125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49" name="Google Shape;949;p125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0" name="Google Shape;950;p125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1" name="Google Shape;951;p125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2" name="Google Shape;952;p125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3" name="Google Shape;953;p125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4" name="Google Shape;954;p125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5" name="Google Shape;955;p125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A4C2F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6" name="Google Shape;956;p125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7" name="Google Shape;957;p125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8" name="Google Shape;958;p125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9" name="Google Shape;959;p125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60" name="Google Shape;960;p125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61" name="Google Shape;961;p125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A4C2F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62" name="Google Shape;962;p125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63" name="Google Shape;963;p125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126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969" name="Google Shape;969;p126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The common mistake is to try to swap without a 3rd variable</a:t>
            </a:r>
            <a:endParaRPr/>
          </a:p>
        </p:txBody>
      </p:sp>
      <p:sp>
        <p:nvSpPr>
          <p:cNvPr id="970" name="Google Shape;970;p126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1" name="Google Shape;971;p126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2" name="Google Shape;972;p126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3" name="Google Shape;973;p126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4" name="Google Shape;974;p126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5" name="Google Shape;975;p126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6" name="Google Shape;976;p126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7" name="Google Shape;977;p126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8" name="Google Shape;978;p126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9" name="Google Shape;979;p126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80" name="Google Shape;980;p126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81" name="Google Shape;981;p126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82" name="Google Shape;982;p126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83" name="Google Shape;983;p126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84" name="Google Shape;984;p126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85" name="Google Shape;985;p126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86" name="Google Shape;986;p126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87" name="Google Shape;987;p126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88" name="Google Shape;988;p126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127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994" name="Google Shape;994;p127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The common mistake is to try to swap without a 3rd variable</a:t>
            </a:r>
            <a:endParaRPr/>
          </a:p>
        </p:txBody>
      </p:sp>
      <p:sp>
        <p:nvSpPr>
          <p:cNvPr id="995" name="Google Shape;995;p127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6" name="Google Shape;996;p127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7" name="Google Shape;997;p127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8" name="Google Shape;998;p127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9" name="Google Shape;999;p127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00" name="Google Shape;1000;p127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01" name="Google Shape;1001;p127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02" name="Google Shape;1002;p127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03" name="Google Shape;1003;p127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04" name="Google Shape;1004;p127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05" name="Google Shape;1005;p127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06" name="Google Shape;1006;p127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07" name="Google Shape;1007;p127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08" name="Google Shape;1008;p127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09" name="Google Shape;1009;p127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10" name="Google Shape;1010;p127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11" name="Google Shape;1011;p127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12" name="Google Shape;1012;p127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13" name="Google Shape;1013;p127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14" name="Google Shape;1014;p127"/>
          <p:cNvSpPr txBox="1"/>
          <p:nvPr/>
        </p:nvSpPr>
        <p:spPr>
          <a:xfrm>
            <a:off x="2905800" y="3116081"/>
            <a:ext cx="6238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28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020" name="Google Shape;1020;p128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The common mistake is to try to swap without a 3rd variable</a:t>
            </a:r>
            <a:endParaRPr/>
          </a:p>
        </p:txBody>
      </p:sp>
      <p:sp>
        <p:nvSpPr>
          <p:cNvPr id="1021" name="Google Shape;1021;p128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22" name="Google Shape;1022;p128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23" name="Google Shape;1023;p128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24" name="Google Shape;1024;p128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25" name="Google Shape;1025;p128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26" name="Google Shape;1026;p128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27" name="Google Shape;1027;p128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28" name="Google Shape;1028;p128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29" name="Google Shape;1029;p128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30" name="Google Shape;1030;p128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31" name="Google Shape;1031;p128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32" name="Google Shape;1032;p128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33" name="Google Shape;1033;p128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34" name="Google Shape;1034;p128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35" name="Google Shape;1035;p128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36" name="Google Shape;1036;p128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37" name="Google Shape;1037;p128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38" name="Google Shape;1038;p128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39" name="Google Shape;1039;p128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0" name="Google Shape;1040;p128"/>
          <p:cNvSpPr txBox="1"/>
          <p:nvPr/>
        </p:nvSpPr>
        <p:spPr>
          <a:xfrm>
            <a:off x="2905800" y="3116081"/>
            <a:ext cx="6238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1" name="Google Shape;1041;p128"/>
          <p:cNvSpPr/>
          <p:nvPr/>
        </p:nvSpPr>
        <p:spPr>
          <a:xfrm>
            <a:off x="3094403" y="1870519"/>
            <a:ext cx="625799" cy="4572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FF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0000"/>
                </a:solidFill>
                <a:latin typeface="Arial"/>
              </a:rPr>
              <a:t>X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129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047" name="Google Shape;1047;p129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The common mistake is to try to swap without a 3rd variable</a:t>
            </a:r>
            <a:endParaRPr/>
          </a:p>
        </p:txBody>
      </p:sp>
      <p:sp>
        <p:nvSpPr>
          <p:cNvPr id="1048" name="Google Shape;1048;p129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9" name="Google Shape;1049;p129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0" name="Google Shape;1050;p129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1" name="Google Shape;1051;p129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2" name="Google Shape;1052;p129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3" name="Google Shape;1053;p129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4" name="Google Shape;1054;p129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5" name="Google Shape;1055;p129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6" name="Google Shape;1056;p129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7" name="Google Shape;1057;p129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8" name="Google Shape;1058;p129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9" name="Google Shape;1059;p129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60" name="Google Shape;1060;p129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61" name="Google Shape;1061;p129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62" name="Google Shape;1062;p129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63" name="Google Shape;1063;p129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64" name="Google Shape;1064;p129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65" name="Google Shape;1065;p129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66" name="Google Shape;1066;p129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67" name="Google Shape;1067;p129"/>
          <p:cNvSpPr txBox="1"/>
          <p:nvPr/>
        </p:nvSpPr>
        <p:spPr>
          <a:xfrm>
            <a:off x="2905800" y="3116081"/>
            <a:ext cx="6238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30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073" name="Google Shape;1073;p130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The common mistake is to try to swap without a 3rd variable</a:t>
            </a:r>
            <a:endParaRPr/>
          </a:p>
        </p:txBody>
      </p:sp>
      <p:sp>
        <p:nvSpPr>
          <p:cNvPr id="1074" name="Google Shape;1074;p130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75" name="Google Shape;1075;p130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76" name="Google Shape;1076;p130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77" name="Google Shape;1077;p130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78" name="Google Shape;1078;p130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79" name="Google Shape;1079;p130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0" name="Google Shape;1080;p130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1" name="Google Shape;1081;p130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2" name="Google Shape;1082;p130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3" name="Google Shape;1083;p130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4" name="Google Shape;1084;p130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5" name="Google Shape;1085;p130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6" name="Google Shape;1086;p130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7" name="Google Shape;1087;p130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8" name="Google Shape;1088;p130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9" name="Google Shape;1089;p130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90" name="Google Shape;1090;p130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91" name="Google Shape;1091;p130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92" name="Google Shape;1092;p130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93" name="Google Shape;1093;p130"/>
          <p:cNvSpPr txBox="1"/>
          <p:nvPr/>
        </p:nvSpPr>
        <p:spPr>
          <a:xfrm>
            <a:off x="2905800" y="3116081"/>
            <a:ext cx="6238200" cy="16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[index2]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[index1]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3" name="Google Shape;193;p23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194" name="Google Shape;194;p23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so on. . .</a:t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12   18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34   5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31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099" name="Google Shape;1099;p131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The common mistake is to try to swap without a 3rd variable</a:t>
            </a:r>
            <a:endParaRPr/>
          </a:p>
        </p:txBody>
      </p:sp>
      <p:sp>
        <p:nvSpPr>
          <p:cNvPr id="1100" name="Google Shape;1100;p131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1" name="Google Shape;1101;p131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2" name="Google Shape;1102;p131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3" name="Google Shape;1103;p131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4" name="Google Shape;1104;p131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5" name="Google Shape;1105;p131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6" name="Google Shape;1106;p131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7" name="Google Shape;1107;p131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8" name="Google Shape;1108;p131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9" name="Google Shape;1109;p131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0" name="Google Shape;1110;p131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1" name="Google Shape;1111;p131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2" name="Google Shape;1112;p131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3" name="Google Shape;1113;p131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4" name="Google Shape;1114;p131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5" name="Google Shape;1115;p131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6" name="Google Shape;1116;p131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7" name="Google Shape;1117;p131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8" name="Google Shape;1118;p131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9" name="Google Shape;1119;p131"/>
          <p:cNvSpPr txBox="1"/>
          <p:nvPr/>
        </p:nvSpPr>
        <p:spPr>
          <a:xfrm>
            <a:off x="2905800" y="3116081"/>
            <a:ext cx="6238200" cy="16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[index2]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[index1]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20" name="Google Shape;1120;p131"/>
          <p:cNvSpPr/>
          <p:nvPr/>
        </p:nvSpPr>
        <p:spPr>
          <a:xfrm>
            <a:off x="4649303" y="1854647"/>
            <a:ext cx="625799" cy="4572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FF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0000"/>
                </a:solidFill>
                <a:latin typeface="Arial"/>
              </a:rPr>
              <a:t>X</a:t>
            </a: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32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126" name="Google Shape;1126;p132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The common mistake is to try to swap without a 3rd variable</a:t>
            </a:r>
            <a:endParaRPr/>
          </a:p>
        </p:txBody>
      </p:sp>
      <p:sp>
        <p:nvSpPr>
          <p:cNvPr id="1127" name="Google Shape;1127;p132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28" name="Google Shape;1128;p132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29" name="Google Shape;1129;p132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0" name="Google Shape;1130;p132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1" name="Google Shape;1131;p132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2" name="Google Shape;1132;p132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3" name="Google Shape;1133;p132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4" name="Google Shape;1134;p132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5" name="Google Shape;1135;p132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6" name="Google Shape;1136;p132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7" name="Google Shape;1137;p132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8" name="Google Shape;1138;p132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9" name="Google Shape;1139;p132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40" name="Google Shape;1140;p132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41" name="Google Shape;1141;p132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42" name="Google Shape;1142;p132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43" name="Google Shape;1143;p132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44" name="Google Shape;1144;p132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45" name="Google Shape;1145;p132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46" name="Google Shape;1146;p132"/>
          <p:cNvSpPr txBox="1"/>
          <p:nvPr/>
        </p:nvSpPr>
        <p:spPr>
          <a:xfrm>
            <a:off x="2905800" y="3116081"/>
            <a:ext cx="6238200" cy="16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[index2]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[index1]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133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152" name="Google Shape;1152;p133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So let's start with a </a:t>
            </a:r>
            <a:r>
              <a:rPr b="1" lang="en-US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lang="en-US"/>
              <a:t> variable</a:t>
            </a:r>
            <a:endParaRPr/>
          </a:p>
        </p:txBody>
      </p:sp>
      <p:sp>
        <p:nvSpPr>
          <p:cNvPr id="1153" name="Google Shape;1153;p133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54" name="Google Shape;1154;p133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55" name="Google Shape;1155;p133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56" name="Google Shape;1156;p133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57" name="Google Shape;1157;p133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58" name="Google Shape;1158;p133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59" name="Google Shape;1159;p133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0" name="Google Shape;1160;p133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1" name="Google Shape;1161;p133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2" name="Google Shape;1162;p133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3" name="Google Shape;1163;p133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4" name="Google Shape;1164;p133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5" name="Google Shape;1165;p133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6" name="Google Shape;1166;p133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7" name="Google Shape;1167;p133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8" name="Google Shape;1168;p133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69" name="Google Shape;1169;p133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70" name="Google Shape;1170;p133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71" name="Google Shape;1171;p133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72" name="Google Shape;1172;p133"/>
          <p:cNvSpPr txBox="1"/>
          <p:nvPr/>
        </p:nvSpPr>
        <p:spPr>
          <a:xfrm>
            <a:off x="2905800" y="3116081"/>
            <a:ext cx="6238200" cy="16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a[index1]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73" name="Google Shape;1173;p133"/>
          <p:cNvSpPr txBox="1"/>
          <p:nvPr/>
        </p:nvSpPr>
        <p:spPr>
          <a:xfrm>
            <a:off x="1194075" y="4517606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18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74" name="Google Shape;1174;p133"/>
          <p:cNvSpPr txBox="1"/>
          <p:nvPr/>
        </p:nvSpPr>
        <p:spPr>
          <a:xfrm>
            <a:off x="2318800" y="4517606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75" name="Google Shape;1175;p133"/>
          <p:cNvSpPr txBox="1"/>
          <p:nvPr/>
        </p:nvSpPr>
        <p:spPr>
          <a:xfrm>
            <a:off x="7435200" y="19231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76" name="Google Shape;1176;p133"/>
          <p:cNvSpPr txBox="1"/>
          <p:nvPr/>
        </p:nvSpPr>
        <p:spPr>
          <a:xfrm>
            <a:off x="6274525" y="19231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134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182" name="Google Shape;1182;p134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Now copy </a:t>
            </a:r>
            <a:r>
              <a:rPr b="1" lang="en-US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lang="en-US"/>
              <a:t> into </a:t>
            </a:r>
            <a:r>
              <a:rPr b="1" lang="en-US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a[index1]</a:t>
            </a:r>
            <a:r>
              <a:rPr lang="en-US"/>
              <a:t> </a:t>
            </a:r>
            <a:endParaRPr/>
          </a:p>
        </p:txBody>
      </p:sp>
      <p:sp>
        <p:nvSpPr>
          <p:cNvPr id="1183" name="Google Shape;1183;p134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84" name="Google Shape;1184;p134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85" name="Google Shape;1185;p134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86" name="Google Shape;1186;p134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87" name="Google Shape;1187;p134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88" name="Google Shape;1188;p134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89" name="Google Shape;1189;p134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0" name="Google Shape;1190;p134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1" name="Google Shape;1191;p134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2" name="Google Shape;1192;p134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3" name="Google Shape;1193;p134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4" name="Google Shape;1194;p134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5" name="Google Shape;1195;p134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6" name="Google Shape;1196;p134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7" name="Google Shape;1197;p134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8" name="Google Shape;1198;p134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9" name="Google Shape;1199;p134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00" name="Google Shape;1200;p134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01" name="Google Shape;1201;p134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02" name="Google Shape;1202;p134"/>
          <p:cNvSpPr txBox="1"/>
          <p:nvPr/>
        </p:nvSpPr>
        <p:spPr>
          <a:xfrm>
            <a:off x="2905800" y="3116081"/>
            <a:ext cx="6238200" cy="16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a[index1]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03" name="Google Shape;1203;p134"/>
          <p:cNvSpPr txBox="1"/>
          <p:nvPr/>
        </p:nvSpPr>
        <p:spPr>
          <a:xfrm>
            <a:off x="1194075" y="4517606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18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04" name="Google Shape;1204;p134"/>
          <p:cNvSpPr txBox="1"/>
          <p:nvPr/>
        </p:nvSpPr>
        <p:spPr>
          <a:xfrm>
            <a:off x="2318800" y="4517606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05" name="Google Shape;1205;p134"/>
          <p:cNvSpPr txBox="1"/>
          <p:nvPr/>
        </p:nvSpPr>
        <p:spPr>
          <a:xfrm>
            <a:off x="7435200" y="19231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06" name="Google Shape;1206;p134"/>
          <p:cNvSpPr txBox="1"/>
          <p:nvPr/>
        </p:nvSpPr>
        <p:spPr>
          <a:xfrm>
            <a:off x="6274525" y="19231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135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212" name="Google Shape;1212;p135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Now copy </a:t>
            </a:r>
            <a:r>
              <a:rPr b="1" lang="en-US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lang="en-US"/>
              <a:t> into </a:t>
            </a:r>
            <a:r>
              <a:rPr b="1" lang="en-US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a[index1]</a:t>
            </a:r>
            <a:r>
              <a:rPr lang="en-US"/>
              <a:t> </a:t>
            </a:r>
            <a:endParaRPr/>
          </a:p>
        </p:txBody>
      </p:sp>
      <p:sp>
        <p:nvSpPr>
          <p:cNvPr id="1213" name="Google Shape;1213;p135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14" name="Google Shape;1214;p135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15" name="Google Shape;1215;p135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16" name="Google Shape;1216;p135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17" name="Google Shape;1217;p135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18" name="Google Shape;1218;p135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19" name="Google Shape;1219;p135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20" name="Google Shape;1220;p135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21" name="Google Shape;1221;p135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22" name="Google Shape;1222;p135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23" name="Google Shape;1223;p135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24" name="Google Shape;1224;p135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25" name="Google Shape;1225;p135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26" name="Google Shape;1226;p135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27" name="Google Shape;1227;p135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28" name="Google Shape;1228;p135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29" name="Google Shape;1229;p135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30" name="Google Shape;1230;p135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31" name="Google Shape;1231;p135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32" name="Google Shape;1232;p135"/>
          <p:cNvSpPr txBox="1"/>
          <p:nvPr/>
        </p:nvSpPr>
        <p:spPr>
          <a:xfrm>
            <a:off x="2905800" y="3116081"/>
            <a:ext cx="6238200" cy="16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a[index1]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33" name="Google Shape;1233;p135"/>
          <p:cNvSpPr txBox="1"/>
          <p:nvPr/>
        </p:nvSpPr>
        <p:spPr>
          <a:xfrm>
            <a:off x="1194075" y="4517606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18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34" name="Google Shape;1234;p135"/>
          <p:cNvSpPr txBox="1"/>
          <p:nvPr/>
        </p:nvSpPr>
        <p:spPr>
          <a:xfrm>
            <a:off x="2318800" y="4517606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35" name="Google Shape;1235;p135"/>
          <p:cNvSpPr/>
          <p:nvPr/>
        </p:nvSpPr>
        <p:spPr>
          <a:xfrm>
            <a:off x="3158903" y="1854638"/>
            <a:ext cx="625799" cy="4572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FF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0000"/>
                </a:solidFill>
                <a:latin typeface="Arial"/>
              </a:rPr>
              <a:t>X</a:t>
            </a:r>
          </a:p>
        </p:txBody>
      </p:sp>
      <p:sp>
        <p:nvSpPr>
          <p:cNvPr id="1236" name="Google Shape;1236;p135"/>
          <p:cNvSpPr txBox="1"/>
          <p:nvPr/>
        </p:nvSpPr>
        <p:spPr>
          <a:xfrm>
            <a:off x="7435200" y="19231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37" name="Google Shape;1237;p135"/>
          <p:cNvSpPr txBox="1"/>
          <p:nvPr/>
        </p:nvSpPr>
        <p:spPr>
          <a:xfrm>
            <a:off x="6274525" y="19231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136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243" name="Google Shape;1243;p136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Now copy </a:t>
            </a:r>
            <a:r>
              <a:rPr b="1" lang="en-US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lang="en-US"/>
              <a:t> into </a:t>
            </a:r>
            <a:r>
              <a:rPr b="1" lang="en-US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a[index1]</a:t>
            </a:r>
            <a:r>
              <a:rPr lang="en-US"/>
              <a:t> </a:t>
            </a:r>
            <a:endParaRPr/>
          </a:p>
        </p:txBody>
      </p:sp>
      <p:sp>
        <p:nvSpPr>
          <p:cNvPr id="1244" name="Google Shape;1244;p136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45" name="Google Shape;1245;p136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46" name="Google Shape;1246;p136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47" name="Google Shape;1247;p136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48" name="Google Shape;1248;p136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49" name="Google Shape;1249;p136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0" name="Google Shape;1250;p136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1" name="Google Shape;1251;p136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2" name="Google Shape;1252;p136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3" name="Google Shape;1253;p136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4" name="Google Shape;1254;p136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5" name="Google Shape;1255;p136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6" name="Google Shape;1256;p136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7" name="Google Shape;1257;p136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8" name="Google Shape;1258;p136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9" name="Google Shape;1259;p136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60" name="Google Shape;1260;p136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61" name="Google Shape;1261;p136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62" name="Google Shape;1262;p136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63" name="Google Shape;1263;p136"/>
          <p:cNvSpPr txBox="1"/>
          <p:nvPr/>
        </p:nvSpPr>
        <p:spPr>
          <a:xfrm>
            <a:off x="2905800" y="3116081"/>
            <a:ext cx="6238200" cy="16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a[index1]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64" name="Google Shape;1264;p136"/>
          <p:cNvSpPr txBox="1"/>
          <p:nvPr/>
        </p:nvSpPr>
        <p:spPr>
          <a:xfrm>
            <a:off x="1194075" y="4517606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18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65" name="Google Shape;1265;p136"/>
          <p:cNvSpPr txBox="1"/>
          <p:nvPr/>
        </p:nvSpPr>
        <p:spPr>
          <a:xfrm>
            <a:off x="2318800" y="4517606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66" name="Google Shape;1266;p136"/>
          <p:cNvSpPr txBox="1"/>
          <p:nvPr/>
        </p:nvSpPr>
        <p:spPr>
          <a:xfrm>
            <a:off x="7435200" y="19231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67" name="Google Shape;1267;p136"/>
          <p:cNvSpPr txBox="1"/>
          <p:nvPr/>
        </p:nvSpPr>
        <p:spPr>
          <a:xfrm>
            <a:off x="6274525" y="19231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137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273" name="Google Shape;1273;p137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Now copy </a:t>
            </a:r>
            <a:r>
              <a:rPr b="1" lang="en-US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lang="en-US"/>
              <a:t> into </a:t>
            </a:r>
            <a:r>
              <a:rPr b="1" lang="en-US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lang="en-US"/>
              <a:t> </a:t>
            </a:r>
            <a:endParaRPr/>
          </a:p>
        </p:txBody>
      </p:sp>
      <p:sp>
        <p:nvSpPr>
          <p:cNvPr id="1274" name="Google Shape;1274;p137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75" name="Google Shape;1275;p137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76" name="Google Shape;1276;p137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77" name="Google Shape;1277;p137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78" name="Google Shape;1278;p137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79" name="Google Shape;1279;p137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0" name="Google Shape;1280;p137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1" name="Google Shape;1281;p137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2" name="Google Shape;1282;p137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3" name="Google Shape;1283;p137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4" name="Google Shape;1284;p137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5" name="Google Shape;1285;p137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6" name="Google Shape;1286;p137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7" name="Google Shape;1287;p137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8" name="Google Shape;1288;p137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9" name="Google Shape;1289;p137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90" name="Google Shape;1290;p137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91" name="Google Shape;1291;p137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92" name="Google Shape;1292;p137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93" name="Google Shape;1293;p137"/>
          <p:cNvSpPr txBox="1"/>
          <p:nvPr/>
        </p:nvSpPr>
        <p:spPr>
          <a:xfrm>
            <a:off x="2905800" y="3116081"/>
            <a:ext cx="6238200" cy="16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a[index1]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94" name="Google Shape;1294;p137"/>
          <p:cNvSpPr txBox="1"/>
          <p:nvPr/>
        </p:nvSpPr>
        <p:spPr>
          <a:xfrm>
            <a:off x="1194075" y="4517606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18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95" name="Google Shape;1295;p137"/>
          <p:cNvSpPr txBox="1"/>
          <p:nvPr/>
        </p:nvSpPr>
        <p:spPr>
          <a:xfrm>
            <a:off x="2318800" y="4517606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96" name="Google Shape;1296;p137"/>
          <p:cNvSpPr txBox="1"/>
          <p:nvPr/>
        </p:nvSpPr>
        <p:spPr>
          <a:xfrm>
            <a:off x="7435200" y="19231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97" name="Google Shape;1297;p137"/>
          <p:cNvSpPr txBox="1"/>
          <p:nvPr/>
        </p:nvSpPr>
        <p:spPr>
          <a:xfrm>
            <a:off x="6274525" y="19231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138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303" name="Google Shape;1303;p138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Now copy </a:t>
            </a:r>
            <a:r>
              <a:rPr b="1" lang="en-US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lang="en-US"/>
              <a:t> into </a:t>
            </a:r>
            <a:r>
              <a:rPr b="1" lang="en-US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lang="en-US"/>
              <a:t> </a:t>
            </a:r>
            <a:endParaRPr/>
          </a:p>
        </p:txBody>
      </p:sp>
      <p:sp>
        <p:nvSpPr>
          <p:cNvPr id="1304" name="Google Shape;1304;p138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05" name="Google Shape;1305;p138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06" name="Google Shape;1306;p138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07" name="Google Shape;1307;p138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08" name="Google Shape;1308;p138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09" name="Google Shape;1309;p138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0" name="Google Shape;1310;p138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1" name="Google Shape;1311;p138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2" name="Google Shape;1312;p138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3" name="Google Shape;1313;p138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4" name="Google Shape;1314;p138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5" name="Google Shape;1315;p138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6" name="Google Shape;1316;p138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7" name="Google Shape;1317;p138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8" name="Google Shape;1318;p138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9" name="Google Shape;1319;p138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20" name="Google Shape;1320;p138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21" name="Google Shape;1321;p138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22" name="Google Shape;1322;p138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23" name="Google Shape;1323;p138"/>
          <p:cNvSpPr txBox="1"/>
          <p:nvPr/>
        </p:nvSpPr>
        <p:spPr>
          <a:xfrm>
            <a:off x="2905800" y="3116081"/>
            <a:ext cx="6238200" cy="16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a[index1]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24" name="Google Shape;1324;p138"/>
          <p:cNvSpPr txBox="1"/>
          <p:nvPr/>
        </p:nvSpPr>
        <p:spPr>
          <a:xfrm>
            <a:off x="1194075" y="4517606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18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25" name="Google Shape;1325;p138"/>
          <p:cNvSpPr txBox="1"/>
          <p:nvPr/>
        </p:nvSpPr>
        <p:spPr>
          <a:xfrm>
            <a:off x="2318800" y="4517606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26" name="Google Shape;1326;p138"/>
          <p:cNvSpPr/>
          <p:nvPr/>
        </p:nvSpPr>
        <p:spPr>
          <a:xfrm>
            <a:off x="4649303" y="1854647"/>
            <a:ext cx="625799" cy="4572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FF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0000"/>
                </a:solidFill>
                <a:latin typeface="Arial"/>
              </a:rPr>
              <a:t>X</a:t>
            </a:r>
          </a:p>
        </p:txBody>
      </p:sp>
      <p:sp>
        <p:nvSpPr>
          <p:cNvPr id="1327" name="Google Shape;1327;p138"/>
          <p:cNvSpPr txBox="1"/>
          <p:nvPr/>
        </p:nvSpPr>
        <p:spPr>
          <a:xfrm>
            <a:off x="7435200" y="19231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28" name="Google Shape;1328;p138"/>
          <p:cNvSpPr txBox="1"/>
          <p:nvPr/>
        </p:nvSpPr>
        <p:spPr>
          <a:xfrm>
            <a:off x="6274525" y="19231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139"/>
          <p:cNvSpPr txBox="1"/>
          <p:nvPr/>
        </p:nvSpPr>
        <p:spPr>
          <a:xfrm>
            <a:off x="7010400" y="4739878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334" name="Google Shape;1334;p139"/>
          <p:cNvSpPr txBox="1"/>
          <p:nvPr>
            <p:ph type="title"/>
          </p:nvPr>
        </p:nvSpPr>
        <p:spPr>
          <a:xfrm>
            <a:off x="1371600" y="60722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The swap is completed successfully </a:t>
            </a:r>
            <a:endParaRPr/>
          </a:p>
        </p:txBody>
      </p:sp>
      <p:sp>
        <p:nvSpPr>
          <p:cNvPr id="1335" name="Google Shape;1335;p139"/>
          <p:cNvSpPr txBox="1"/>
          <p:nvPr/>
        </p:nvSpPr>
        <p:spPr>
          <a:xfrm>
            <a:off x="1733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36" name="Google Shape;1336;p139"/>
          <p:cNvSpPr txBox="1"/>
          <p:nvPr/>
        </p:nvSpPr>
        <p:spPr>
          <a:xfrm>
            <a:off x="2229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37" name="Google Shape;1337;p139"/>
          <p:cNvSpPr txBox="1"/>
          <p:nvPr/>
        </p:nvSpPr>
        <p:spPr>
          <a:xfrm>
            <a:off x="2726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38" name="Google Shape;1338;p139"/>
          <p:cNvSpPr txBox="1"/>
          <p:nvPr/>
        </p:nvSpPr>
        <p:spPr>
          <a:xfrm>
            <a:off x="32234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 b="1" sz="30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39" name="Google Shape;1339;p139"/>
          <p:cNvSpPr txBox="1"/>
          <p:nvPr/>
        </p:nvSpPr>
        <p:spPr>
          <a:xfrm>
            <a:off x="37202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0" name="Google Shape;1340;p139"/>
          <p:cNvSpPr txBox="1"/>
          <p:nvPr/>
        </p:nvSpPr>
        <p:spPr>
          <a:xfrm>
            <a:off x="42170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1" name="Google Shape;1341;p139"/>
          <p:cNvSpPr txBox="1"/>
          <p:nvPr/>
        </p:nvSpPr>
        <p:spPr>
          <a:xfrm>
            <a:off x="47138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2" name="Google Shape;1342;p139"/>
          <p:cNvSpPr txBox="1"/>
          <p:nvPr/>
        </p:nvSpPr>
        <p:spPr>
          <a:xfrm>
            <a:off x="5210600" y="1844700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3" name="Google Shape;1343;p139"/>
          <p:cNvSpPr txBox="1"/>
          <p:nvPr/>
        </p:nvSpPr>
        <p:spPr>
          <a:xfrm>
            <a:off x="2229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endParaRPr b="1"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4" name="Google Shape;1344;p139"/>
          <p:cNvSpPr txBox="1"/>
          <p:nvPr/>
        </p:nvSpPr>
        <p:spPr>
          <a:xfrm>
            <a:off x="2726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[1]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5" name="Google Shape;1345;p139"/>
          <p:cNvSpPr txBox="1"/>
          <p:nvPr/>
        </p:nvSpPr>
        <p:spPr>
          <a:xfrm>
            <a:off x="32234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[2]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6" name="Google Shape;1346;p139"/>
          <p:cNvSpPr txBox="1"/>
          <p:nvPr/>
        </p:nvSpPr>
        <p:spPr>
          <a:xfrm>
            <a:off x="37202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[3]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7" name="Google Shape;1347;p139"/>
          <p:cNvSpPr txBox="1"/>
          <p:nvPr/>
        </p:nvSpPr>
        <p:spPr>
          <a:xfrm>
            <a:off x="42170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[4]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8" name="Google Shape;1348;p139"/>
          <p:cNvSpPr txBox="1"/>
          <p:nvPr/>
        </p:nvSpPr>
        <p:spPr>
          <a:xfrm>
            <a:off x="47138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[5]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9" name="Google Shape;1349;p139"/>
          <p:cNvSpPr txBox="1"/>
          <p:nvPr/>
        </p:nvSpPr>
        <p:spPr>
          <a:xfrm>
            <a:off x="5210600" y="24556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[6]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50" name="Google Shape;1350;p139"/>
          <p:cNvSpPr txBox="1"/>
          <p:nvPr/>
        </p:nvSpPr>
        <p:spPr>
          <a:xfrm>
            <a:off x="1194075" y="3116081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index1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51" name="Google Shape;1351;p139"/>
          <p:cNvSpPr txBox="1"/>
          <p:nvPr/>
        </p:nvSpPr>
        <p:spPr>
          <a:xfrm>
            <a:off x="2318800" y="3116081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52" name="Google Shape;1352;p139"/>
          <p:cNvSpPr txBox="1"/>
          <p:nvPr/>
        </p:nvSpPr>
        <p:spPr>
          <a:xfrm>
            <a:off x="1194075" y="39119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index2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53" name="Google Shape;1353;p139"/>
          <p:cNvSpPr txBox="1"/>
          <p:nvPr/>
        </p:nvSpPr>
        <p:spPr>
          <a:xfrm>
            <a:off x="2318800" y="3911925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54" name="Google Shape;1354;p139"/>
          <p:cNvSpPr txBox="1"/>
          <p:nvPr/>
        </p:nvSpPr>
        <p:spPr>
          <a:xfrm>
            <a:off x="2905800" y="3116081"/>
            <a:ext cx="6238200" cy="16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a[index1]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a[index1]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a[index2]</a:t>
            </a:r>
            <a:r>
              <a:rPr b="1" lang="en-US" sz="36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-US" sz="36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r>
              <a:rPr b="1" lang="en-US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55" name="Google Shape;1355;p139"/>
          <p:cNvSpPr txBox="1"/>
          <p:nvPr/>
        </p:nvSpPr>
        <p:spPr>
          <a:xfrm>
            <a:off x="1194075" y="4517606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18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56" name="Google Shape;1356;p139"/>
          <p:cNvSpPr txBox="1"/>
          <p:nvPr/>
        </p:nvSpPr>
        <p:spPr>
          <a:xfrm>
            <a:off x="2318800" y="4517606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57" name="Google Shape;1357;p139"/>
          <p:cNvSpPr txBox="1"/>
          <p:nvPr/>
        </p:nvSpPr>
        <p:spPr>
          <a:xfrm>
            <a:off x="7435200" y="1923113"/>
            <a:ext cx="4968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1"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58" name="Google Shape;1358;p139"/>
          <p:cNvSpPr txBox="1"/>
          <p:nvPr/>
        </p:nvSpPr>
        <p:spPr>
          <a:xfrm>
            <a:off x="6274525" y="1923125"/>
            <a:ext cx="112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temp</a:t>
            </a:r>
            <a:endParaRPr b="1" sz="300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14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364" name="Google Shape;1364;p140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Here's a clever idea</a:t>
            </a:r>
            <a:endParaRPr/>
          </a:p>
        </p:txBody>
      </p:sp>
      <p:sp>
        <p:nvSpPr>
          <p:cNvPr id="1365" name="Google Shape;1365;p140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an O(n</a:t>
            </a:r>
            <a:r>
              <a:rPr b="0" baseline="3000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sort, doubling the number of numbers quadruples the work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 let's say 5 numbers takes 40 nanoseconds to sort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many nanoseconds would 10 numbers take?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0" name="Google Shape;200;p24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01" name="Google Shape;201;p24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so on. . .</a:t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12   18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14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371" name="Google Shape;1371;p141"/>
          <p:cNvSpPr txBox="1"/>
          <p:nvPr>
            <p:ph type="title"/>
          </p:nvPr>
        </p:nvSpPr>
        <p:spPr>
          <a:xfrm>
            <a:off x="1095175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Here's a clever idea</a:t>
            </a:r>
            <a:endParaRPr/>
          </a:p>
        </p:txBody>
      </p:sp>
      <p:sp>
        <p:nvSpPr>
          <p:cNvPr id="1372" name="Google Shape;1372;p141"/>
          <p:cNvSpPr txBox="1"/>
          <p:nvPr>
            <p:ph idx="1" type="body"/>
          </p:nvPr>
        </p:nvSpPr>
        <p:spPr>
          <a:xfrm>
            <a:off x="115198" y="1228800"/>
            <a:ext cx="891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an O(n</a:t>
            </a:r>
            <a:r>
              <a:rPr b="0" baseline="3000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sort, doubling the number of numbers quadruples the work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 let's say 5 numbers takes 40 nanoseconds to sort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Sorting 10 numbers would take 160 nanoseconds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if we sorted those 10 numbers </a:t>
            </a:r>
            <a:r>
              <a:rPr b="0" i="1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at a time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Would that save time?</a:t>
            </a:r>
            <a:endParaRPr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14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378" name="Google Shape;1378;p142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Here's a clever idea</a:t>
            </a:r>
            <a:endParaRPr/>
          </a:p>
        </p:txBody>
      </p:sp>
      <p:sp>
        <p:nvSpPr>
          <p:cNvPr id="1379" name="Google Shape;1379;p142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{6,2,1,3,9,8,5,7,4,0}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becomes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{6,2,1,3,9}    {8,5,7,4,0}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many nanoseconds to sort each group of 5?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4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385" name="Google Shape;1385;p143"/>
          <p:cNvSpPr txBox="1"/>
          <p:nvPr>
            <p:ph type="title"/>
          </p:nvPr>
        </p:nvSpPr>
        <p:spPr>
          <a:xfrm>
            <a:off x="1104725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Here's a clever idea</a:t>
            </a:r>
            <a:endParaRPr/>
          </a:p>
        </p:txBody>
      </p:sp>
      <p:sp>
        <p:nvSpPr>
          <p:cNvPr id="1386" name="Google Shape;1386;p143"/>
          <p:cNvSpPr txBox="1"/>
          <p:nvPr>
            <p:ph idx="1" type="body"/>
          </p:nvPr>
        </p:nvSpPr>
        <p:spPr>
          <a:xfrm>
            <a:off x="1143012" y="742631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{6,2,1,3,9,8,5,7,4,0}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becomes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{6,2,1,3,9}    {8,5,7,4,0}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with 80 nanoseconds (40 for each) I have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{1,2,3,6,9}    {0,4,5,7,8}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 if I can figure out how to combine them into one sorted group in less than another 80 nanoseconds I'll be ahead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4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392" name="Google Shape;1392;p144"/>
          <p:cNvSpPr txBox="1"/>
          <p:nvPr>
            <p:ph type="title"/>
          </p:nvPr>
        </p:nvSpPr>
        <p:spPr>
          <a:xfrm>
            <a:off x="1169975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393" name="Google Shape;1393;p144"/>
          <p:cNvSpPr txBox="1"/>
          <p:nvPr>
            <p:ph idx="1" type="body"/>
          </p:nvPr>
        </p:nvSpPr>
        <p:spPr>
          <a:xfrm>
            <a:off x="1169987" y="8574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31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Times New Roman"/>
              <a:buChar char="■"/>
            </a:pPr>
            <a:r>
              <a:rPr b="0" i="0" lang="en-US" sz="3200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 is </a:t>
            </a:r>
            <a:r>
              <a:rPr b="0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combining two smaller sorted groups into one larger sorted group</a:t>
            </a:r>
            <a:endParaRPr>
              <a:solidFill>
                <a:srgbClr val="FFFF00"/>
              </a:solidFill>
            </a:endParaRPr>
          </a:p>
          <a:p>
            <a:pPr indent="-4318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Times New Roman"/>
              <a:buChar char="■"/>
            </a:pPr>
            <a:r>
              <a:rPr b="0" i="0" lang="en-US" sz="3200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{1,2,3,6,9}    {0,4,5,7,8}</a:t>
            </a:r>
            <a:endParaRPr>
              <a:solidFill>
                <a:srgbClr val="FFFFFF"/>
              </a:solidFill>
            </a:endParaRPr>
          </a:p>
          <a:p>
            <a:pPr indent="-431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Times New Roman"/>
              <a:buChar char="■"/>
            </a:pPr>
            <a:r>
              <a:rPr b="0" i="0" lang="en-US" sz="3200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only takes one pass (loop) through the numbers, so it's faster than nested loop sorting</a:t>
            </a:r>
            <a:endParaRPr b="0" i="0" sz="3200" u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432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Char char="■"/>
            </a:pPr>
            <a:r>
              <a:rPr lang="en-US">
                <a:solidFill>
                  <a:srgbClr val="FFFFFF"/>
                </a:solidFill>
              </a:rPr>
              <a:t>Like Binary Search, this is another example of a </a:t>
            </a:r>
            <a:r>
              <a:rPr b="1" i="1" lang="en-US">
                <a:solidFill>
                  <a:srgbClr val="FFFFFF"/>
                </a:solidFill>
              </a:rPr>
              <a:t>Divide and Conquer</a:t>
            </a:r>
            <a:r>
              <a:rPr lang="en-US">
                <a:solidFill>
                  <a:srgbClr val="FFFFFF"/>
                </a:solidFill>
              </a:rPr>
              <a:t> algorithm</a:t>
            </a:r>
            <a:endParaRPr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4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399" name="Google Shape;1399;p145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400" name="Google Shape;1400;p145"/>
          <p:cNvSpPr txBox="1"/>
          <p:nvPr>
            <p:ph idx="1" type="body"/>
          </p:nvPr>
        </p:nvSpPr>
        <p:spPr>
          <a:xfrm>
            <a:off x="1143012" y="11823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I'll set up an </a:t>
            </a:r>
            <a:r>
              <a:rPr b="0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empty array*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hold the final sorted numbers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,2,3,6,9}    {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,4,5,7,8} </a:t>
            </a:r>
            <a:r>
              <a:rPr b="0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 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I'll start with the </a:t>
            </a:r>
            <a:r>
              <a:rPr b="0" i="0" lang="en-US" sz="320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first two numbers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copy the smaller number into the empty array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1" name="Google Shape;1401;p145"/>
          <p:cNvSpPr txBox="1"/>
          <p:nvPr/>
        </p:nvSpPr>
        <p:spPr>
          <a:xfrm>
            <a:off x="1280150" y="4209094"/>
            <a:ext cx="6801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*A sort that uses an extra array to store the result is sometimes called an </a:t>
            </a:r>
            <a:r>
              <a:rPr b="1" i="1" lang="en-US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 of place</a:t>
            </a:r>
            <a:r>
              <a:rPr lang="en-US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sort </a:t>
            </a:r>
            <a:endParaRPr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4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07" name="Google Shape;1407;p146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408" name="Google Shape;1408;p146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,2,3,6,9}    {0,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,5,7,8} {0 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I'll I'll move to the next number, and copy the smaller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14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14" name="Google Shape;1414;p147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415" name="Google Shape;1415;p147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,3,6,9}    {0,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,5,7,8} {0,1}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so on. . 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14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21" name="Google Shape;1421;p148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422" name="Google Shape;1422;p148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{1,2,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,6,9}    {0,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,5,7,8} {0,1,2}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so on. . 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14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28" name="Google Shape;1428;p149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429" name="Google Shape;1429;p149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{1,2,3,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,9}    {0,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,5,7,8} {0,1,2,3}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so on. . 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15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35" name="Google Shape;1435;p150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436" name="Google Shape;1436;p150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{1,2,3,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,9}    {0,4,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,7,8} {0,1,2,3,4}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so on. . 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7" name="Google Shape;207;p25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08" name="Google Shape;208;p25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so on. . .</a:t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12   18   5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hlink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15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42" name="Google Shape;1442;p151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443" name="Google Shape;1443;p151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{1,2,3,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,9}    {0,4,5,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,8} {0,1,2,3,4,5}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so on. . 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15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49" name="Google Shape;1449;p152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450" name="Google Shape;1450;p152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{1,2,3,6,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}    {0,4,5,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,8} {0,1,2,3,4,5,6}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so on. . 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15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56" name="Google Shape;1456;p153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457" name="Google Shape;1457;p153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{1,2,3,6,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}    {0,4,5,7,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} {0,1,2,3,4,5,6,7}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so on. . 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15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63" name="Google Shape;1463;p154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464" name="Google Shape;1464;p154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{1,2,3,6,</a:t>
            </a:r>
            <a:r>
              <a:rPr b="0" i="0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}    {0,4,5,7,8} {0,1,2,3,4,5,6,7,8}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I get to the end of one group, I can just copy </a:t>
            </a:r>
            <a:r>
              <a:rPr b="0" i="0" lang="en-US" sz="320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rest 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15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70" name="Google Shape;1470;p155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</a:t>
            </a:r>
            <a:endParaRPr/>
          </a:p>
        </p:txBody>
      </p:sp>
      <p:sp>
        <p:nvSpPr>
          <p:cNvPr id="1471" name="Google Shape;1471;p155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{1,2,3,6,9}    {0,4,5,7,8} {0,1,2,3,4,5,6,7,8,9}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I get to the end of one group, I can just copy the rest over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15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77" name="Google Shape;1477;p156"/>
          <p:cNvSpPr txBox="1"/>
          <p:nvPr>
            <p:ph type="title"/>
          </p:nvPr>
        </p:nvSpPr>
        <p:spPr>
          <a:xfrm>
            <a:off x="762000" y="0"/>
            <a:ext cx="81534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 is not sorting!</a:t>
            </a:r>
            <a:endParaRPr/>
          </a:p>
        </p:txBody>
      </p:sp>
      <p:sp>
        <p:nvSpPr>
          <p:cNvPr id="1478" name="Google Shape;1478;p156"/>
          <p:cNvSpPr txBox="1"/>
          <p:nvPr>
            <p:ph idx="1" type="body"/>
          </p:nvPr>
        </p:nvSpPr>
        <p:spPr>
          <a:xfrm>
            <a:off x="0" y="655800"/>
            <a:ext cx="91440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Noto Sans Symbols"/>
              <a:buChar char="■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b="1" i="0" lang="en-US" sz="3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function does not sort</a:t>
            </a:r>
            <a:endParaRPr sz="3000"/>
          </a:p>
          <a:p>
            <a:pPr indent="-3810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Noto Sans Symbols"/>
              <a:buChar char="■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b="1" i="0" lang="en-US" sz="3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a “helper” function that merges two smaller sorted partitions of an array into one larger sorted partition</a:t>
            </a:r>
            <a:endParaRPr sz="3000"/>
          </a:p>
          <a:p>
            <a:pPr indent="-3810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Noto Sans Symbols"/>
              <a:buChar char="■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b="1" i="0" lang="en-US" sz="3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function increases the efficiency of a sort, and it can be used with insertion, selection, bubble or any other sort</a:t>
            </a:r>
            <a:endParaRPr sz="3000"/>
          </a:p>
          <a:p>
            <a:pPr indent="-3810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Noto Sans Symbols"/>
              <a:buChar char="■"/>
            </a:pP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b="1" i="0" lang="en-US" sz="3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</a:t>
            </a:r>
            <a:r>
              <a:rPr b="0" i="0" lang="en-US" sz="3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function only works with data that is already sorted</a:t>
            </a:r>
            <a:endParaRPr b="0" i="0" sz="30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15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84" name="Google Shape;1484;p157"/>
          <p:cNvSpPr txBox="1"/>
          <p:nvPr>
            <p:ph type="title"/>
          </p:nvPr>
        </p:nvSpPr>
        <p:spPr>
          <a:xfrm>
            <a:off x="589475" y="0"/>
            <a:ext cx="3830100" cy="29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b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simpleMerge2</a:t>
            </a:r>
            <a:endParaRPr b="0" i="0" sz="4400" u="none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 sz="2400"/>
              <a:t>are the easiest merges in the codingbat problem set</a:t>
            </a:r>
            <a:endParaRPr sz="2400"/>
          </a:p>
        </p:txBody>
      </p:sp>
      <p:sp>
        <p:nvSpPr>
          <p:cNvPr id="1485" name="Google Shape;1485;p157"/>
          <p:cNvSpPr txBox="1"/>
          <p:nvPr>
            <p:ph idx="1" type="body"/>
          </p:nvPr>
        </p:nvSpPr>
        <p:spPr>
          <a:xfrm>
            <a:off x="2210100" y="3374700"/>
            <a:ext cx="41220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Don’t forget to log in!</a:t>
            </a:r>
            <a:endParaRPr/>
          </a:p>
        </p:txBody>
      </p:sp>
      <p:cxnSp>
        <p:nvCxnSpPr>
          <p:cNvPr id="1486" name="Google Shape;1486;p157"/>
          <p:cNvCxnSpPr/>
          <p:nvPr/>
        </p:nvCxnSpPr>
        <p:spPr>
          <a:xfrm>
            <a:off x="4135225" y="1094175"/>
            <a:ext cx="882300" cy="3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miter lim="800000"/>
            <a:headEnd len="med" w="med" type="none"/>
            <a:tailEnd len="med" w="med" type="stealth"/>
          </a:ln>
        </p:spPr>
      </p:cxnSp>
      <p:pic>
        <p:nvPicPr>
          <p:cNvPr id="1487" name="Google Shape;1487;p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6275" y="128587"/>
            <a:ext cx="2872668" cy="2129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p15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93" name="Google Shape;1493;p158"/>
          <p:cNvSpPr txBox="1"/>
          <p:nvPr>
            <p:ph type="title"/>
          </p:nvPr>
        </p:nvSpPr>
        <p:spPr>
          <a:xfrm>
            <a:off x="1143000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pic>
        <p:nvPicPr>
          <p:cNvPr id="1494" name="Google Shape;1494;p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71550"/>
            <a:ext cx="6572250" cy="3385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15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00" name="Google Shape;1500;p159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01" name="Google Shape;1501;p159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3,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{2, 3,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→ (returns) </a:t>
            </a: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{1, 2, 3, 3}</a:t>
            </a:r>
            <a:endParaRPr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16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07" name="Google Shape;1507;p160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08" name="Google Shape;1508;p160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int[] a, int[] b, int n)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??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14" name="Google Shape;214;p26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15" name="Google Shape;215;p26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so on. . .</a:t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12   18   5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7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hlink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p16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14" name="Google Shape;1514;p161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15" name="Google Shape;1515;p161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int[] a, int[] b, int n)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??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9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16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21" name="Google Shape;1521;p162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22" name="Google Shape;1522;p162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int[] a, int[] b, int n)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 [] c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 new int[n];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??;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16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28" name="Google Shape;1528;p163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29" name="Google Shape;1529;p163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int[] a, int[] b, int </a:t>
            </a:r>
            <a:r>
              <a:rPr b="1" i="0" lang="en-US" sz="3200" u="none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 [] c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 new int[</a:t>
            </a:r>
            <a:r>
              <a:rPr b="1" i="0" lang="en-US" sz="3200" u="none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3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16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35" name="Google Shape;1535;p164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36" name="Google Shape;1536;p164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int[] 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int[] a, int[] b, int n)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int [] c = new int[n];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??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c;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16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42" name="Google Shape;1542;p165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43" name="Google Shape;1543;p165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3,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{2, 3,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16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49" name="Google Shape;1549;p166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50" name="Google Shape;1550;p166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96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3,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{2, 3,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4800" u="none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{_, _, _, _}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16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56" name="Google Shape;1556;p167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57" name="Google Shape;1557;p167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, 3,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3,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{_, _, _, _}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16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63" name="Google Shape;1563;p168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64" name="Google Shape;1564;p168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3,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{1, _, _, _}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p16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70" name="Google Shape;1570;p169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71" name="Google Shape;1571;p169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{2,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{1, 2, _, _}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17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77" name="Google Shape;1577;p170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78" name="Google Shape;1578;p170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3,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{2,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{1, 2, 3, _}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21" name="Google Shape;221;p27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22" name="Google Shape;222;p27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finally, after </a:t>
            </a:r>
            <a:r>
              <a:rPr b="0" i="1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one pass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through the numbers, the </a:t>
            </a:r>
            <a:r>
              <a:rPr b="0" i="0" lang="en-US" sz="3200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last number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in the correct position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lang="en-US"/>
              <a:t>Nest, w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e'll repeat the process, but we'll stop one position sooner.</a:t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12   18   5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17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84" name="Google Shape;1584;p171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85" name="Google Shape;1585;p171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3,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{2, 3,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{1, 2, 3, 3}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17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91" name="Google Shape;1591;p172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92" name="Google Shape;1592;p172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int[] 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int[] a, int[] b, int n)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int [] c = new int[n];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for(int i=0;i&lt;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??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;i++)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c;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p17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98" name="Google Shape;1598;p173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599" name="Google Shape;1599;p173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int[] 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int[] a, int[] b, int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int [] c = new int[n];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for(int i=0;i&lt;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;i++)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c;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17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05" name="Google Shape;1605;p174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606" name="Google Shape;1606;p174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int[] simpleMerge1(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int[] a, int[] b, int n)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int [] c = new int[n];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for(int i=0;i&lt;n;i++)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??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c;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17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12" name="Google Shape;1612;p175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613" name="Google Shape;1613;p175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int[] simpleMerge1(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int[] a, int[] b, int n) 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int [] c = new int[n];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for(int i=0;i&lt;n;i++)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c[i] = ??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c;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17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19" name="Google Shape;1619;p176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620" name="Google Shape;1620;p176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int[] simpleMerge1(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int[] a, int[] b, int n) 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int [] c = new int[n];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for(int i=0;i&lt;n;i++)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if(a[??] &lt; b[??])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c[i] = ??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c;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4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17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26" name="Google Shape;1626;p177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simpleMerge1</a:t>
            </a:r>
            <a:endParaRPr/>
          </a:p>
        </p:txBody>
      </p:sp>
      <p:sp>
        <p:nvSpPr>
          <p:cNvPr id="1627" name="Google Shape;1627;p177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int[] simpleMerge1(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int[] a, int[] b, int n)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int [] c = new int[n];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int nA = 0; </a:t>
            </a:r>
            <a:r>
              <a:rPr b="1" i="0" lang="en-US" sz="3200" u="non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//i</a:t>
            </a:r>
            <a:r>
              <a:rPr b="1" lang="en-US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i="0" lang="en-US" sz="3200" u="non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dex of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int nB = 0; </a:t>
            </a:r>
            <a:r>
              <a:rPr b="1" lang="en-US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//i</a:t>
            </a:r>
            <a:r>
              <a:rPr b="1" lang="en-US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lang="en-US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dex of </a:t>
            </a:r>
            <a:r>
              <a:rPr b="1" lang="en-US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for(int i=0;i&lt;n;i++)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if(a[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nA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] &lt; b[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nB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]){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c[i] = ??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??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}else ??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c;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17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33" name="Google Shape;1633;p178"/>
          <p:cNvSpPr txBox="1"/>
          <p:nvPr>
            <p:ph type="title"/>
          </p:nvPr>
        </p:nvSpPr>
        <p:spPr>
          <a:xfrm>
            <a:off x="1143000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simpleMerge2 – what’s different?</a:t>
            </a:r>
            <a:endParaRPr/>
          </a:p>
        </p:txBody>
      </p:sp>
      <p:pic>
        <p:nvPicPr>
          <p:cNvPr id="1634" name="Google Shape;1634;p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71550"/>
            <a:ext cx="6500287" cy="3340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17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40" name="Google Shape;1640;p179"/>
          <p:cNvSpPr txBox="1"/>
          <p:nvPr>
            <p:ph type="title"/>
          </p:nvPr>
        </p:nvSpPr>
        <p:spPr>
          <a:xfrm>
            <a:off x="1143000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simpleMerge2 – </a:t>
            </a:r>
            <a:r>
              <a:rPr b="0" i="0" lang="en-US" sz="440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duplicates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1641" name="Google Shape;1641;p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71550"/>
            <a:ext cx="6660862" cy="3423263"/>
          </a:xfrm>
          <a:prstGeom prst="rect">
            <a:avLst/>
          </a:prstGeom>
          <a:noFill/>
          <a:ln>
            <a:noFill/>
          </a:ln>
        </p:spPr>
      </p:pic>
      <p:sp>
        <p:nvSpPr>
          <p:cNvPr id="1642" name="Google Shape;1642;p179"/>
          <p:cNvSpPr/>
          <p:nvPr/>
        </p:nvSpPr>
        <p:spPr>
          <a:xfrm>
            <a:off x="264650" y="1773788"/>
            <a:ext cx="1828800" cy="400200"/>
          </a:xfrm>
          <a:prstGeom prst="ellipse">
            <a:avLst/>
          </a:prstGeom>
          <a:noFill/>
          <a:ln cap="flat" cmpd="sng" w="762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6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p18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48" name="Google Shape;1648;p180"/>
          <p:cNvSpPr txBox="1"/>
          <p:nvPr>
            <p:ph type="title"/>
          </p:nvPr>
        </p:nvSpPr>
        <p:spPr>
          <a:xfrm>
            <a:off x="100" y="45720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1" lang="en-US" sz="35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Merging </a:t>
            </a:r>
            <a:r>
              <a:rPr b="0" i="0" lang="en-US" sz="35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combining two sorted groups into one</a:t>
            </a:r>
            <a:endParaRPr sz="3500"/>
          </a:p>
        </p:txBody>
      </p:sp>
      <p:sp>
        <p:nvSpPr>
          <p:cNvPr id="1649" name="Google Shape;1649;p180"/>
          <p:cNvSpPr txBox="1"/>
          <p:nvPr>
            <p:ph idx="1" type="body"/>
          </p:nvPr>
        </p:nvSpPr>
        <p:spPr>
          <a:xfrm>
            <a:off x="466249" y="1459700"/>
            <a:ext cx="84762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{1,2,3,6,9}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b="0" i="0" lang="en-US" sz="320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{0,4,5,7,8}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{</a:t>
            </a:r>
            <a:r>
              <a:rPr b="0" i="0" lang="en-US" sz="320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b="0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b="0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b="0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b="0" i="0" lang="en-US" sz="320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b="0" i="0" lang="en-US" sz="320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b="0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b="0" i="0" lang="en-US" sz="320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b="0" i="0" lang="en-US" sz="320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b="0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lang="en-US"/>
              <a:t>By splitting a group of values into two parts and sorting those parts first and then merging them together we can improve the efficiency of any sort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lang="en-US"/>
              <a:t>This is an example of a </a:t>
            </a:r>
            <a:r>
              <a:rPr i="1" lang="en-US"/>
              <a:t>divide and conquer</a:t>
            </a:r>
            <a:r>
              <a:rPr lang="en-US"/>
              <a:t> strategy</a:t>
            </a:r>
            <a:endParaRPr/>
          </a:p>
          <a:p>
            <a:pPr indent="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650" name="Google Shape;1650;p180"/>
          <p:cNvCxnSpPr/>
          <p:nvPr/>
        </p:nvCxnSpPr>
        <p:spPr>
          <a:xfrm>
            <a:off x="4721650" y="1761375"/>
            <a:ext cx="666000" cy="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1" name="Google Shape;1651;p180"/>
          <p:cNvCxnSpPr/>
          <p:nvPr/>
        </p:nvCxnSpPr>
        <p:spPr>
          <a:xfrm>
            <a:off x="2582850" y="1628150"/>
            <a:ext cx="0" cy="2589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2" name="Google Shape;1652;p180"/>
          <p:cNvCxnSpPr/>
          <p:nvPr/>
        </p:nvCxnSpPr>
        <p:spPr>
          <a:xfrm>
            <a:off x="2442225" y="1768775"/>
            <a:ext cx="273900" cy="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28" name="Google Shape;228;p28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29" name="Google Shape;229;p28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12   18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5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18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58" name="Google Shape;1658;p181"/>
          <p:cNvSpPr txBox="1"/>
          <p:nvPr>
            <p:ph type="title"/>
          </p:nvPr>
        </p:nvSpPr>
        <p:spPr>
          <a:xfrm>
            <a:off x="1143000" y="0"/>
            <a:ext cx="7772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 merging, how small should the groups be?</a:t>
            </a:r>
            <a:endParaRPr/>
          </a:p>
        </p:txBody>
      </p:sp>
      <p:sp>
        <p:nvSpPr>
          <p:cNvPr id="1659" name="Google Shape;1659;p181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dividing the </a:t>
            </a:r>
            <a:r>
              <a:rPr lang="en-US"/>
              <a:t>values 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be sorted into 2 groups saves time, would 4 be better?</a:t>
            </a:r>
            <a:endParaRPr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18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65" name="Google Shape;1665;p182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small should the groups be?</a:t>
            </a:r>
            <a:endParaRPr/>
          </a:p>
        </p:txBody>
      </p:sp>
      <p:sp>
        <p:nvSpPr>
          <p:cNvPr id="1666" name="Google Shape;1666;p182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dividing the </a:t>
            </a:r>
            <a:r>
              <a:rPr lang="en-US"/>
              <a:t>values 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be sorted into 2 groups saves time, would 4 be better?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YES!</a:t>
            </a:r>
            <a:endParaRPr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0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18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72" name="Google Shape;1672;p183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small should the groups be?</a:t>
            </a:r>
            <a:endParaRPr/>
          </a:p>
        </p:txBody>
      </p:sp>
      <p:sp>
        <p:nvSpPr>
          <p:cNvPr id="1673" name="Google Shape;1673;p183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dividing the </a:t>
            </a:r>
            <a:r>
              <a:rPr lang="en-US"/>
              <a:t>values 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be sorted into 4 groups saves time, would 8 be better?</a:t>
            </a:r>
            <a:endParaRPr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18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79" name="Google Shape;1679;p184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small should the groups be?</a:t>
            </a:r>
            <a:endParaRPr/>
          </a:p>
        </p:txBody>
      </p:sp>
      <p:sp>
        <p:nvSpPr>
          <p:cNvPr id="1680" name="Google Shape;1680;p184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dividing the </a:t>
            </a:r>
            <a:r>
              <a:rPr lang="en-US"/>
              <a:t>values 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be sorted into 4 groups saves time, would 8 be better?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YES!</a:t>
            </a:r>
            <a:endParaRPr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18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86" name="Google Shape;1686;p185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Merge Sort</a:t>
            </a:r>
            <a:endParaRPr/>
          </a:p>
        </p:txBody>
      </p:sp>
      <p:sp>
        <p:nvSpPr>
          <p:cNvPr id="1687" name="Google Shape;1687;p185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lang="en-US"/>
              <a:t>Merge Sort is a sorting algorithm that uses the merge helper function to its maximum advantage</a:t>
            </a:r>
            <a:endParaRPr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18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93" name="Google Shape;1693;p186"/>
          <p:cNvSpPr txBox="1"/>
          <p:nvPr>
            <p:ph type="title"/>
          </p:nvPr>
        </p:nvSpPr>
        <p:spPr>
          <a:xfrm>
            <a:off x="2136500" y="457200"/>
            <a:ext cx="6292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 Sort (stop at 2:20)</a:t>
            </a:r>
            <a:endParaRPr/>
          </a:p>
        </p:txBody>
      </p:sp>
      <p:sp>
        <p:nvSpPr>
          <p:cNvPr id="1694" name="Google Shape;1694;p186"/>
          <p:cNvSpPr txBox="1"/>
          <p:nvPr>
            <p:ph idx="1" type="body"/>
          </p:nvPr>
        </p:nvSpPr>
        <p:spPr>
          <a:xfrm>
            <a:off x="1169987" y="1459706"/>
            <a:ext cx="77724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33400" lvl="0" marL="533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www.youtube.com/watch?v=es2T6KY45cA</a:t>
            </a:r>
            <a:endParaRPr/>
          </a:p>
          <a:p>
            <a:pPr indent="-533400" lvl="0" marL="533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95" name="Google Shape;1695;p1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1025" y="1885950"/>
            <a:ext cx="4839151" cy="30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18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01" name="Google Shape;1701;p187"/>
          <p:cNvSpPr txBox="1"/>
          <p:nvPr>
            <p:ph type="title"/>
          </p:nvPr>
        </p:nvSpPr>
        <p:spPr>
          <a:xfrm>
            <a:off x="2009550" y="55481"/>
            <a:ext cx="5250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 Sort Animation</a:t>
            </a:r>
            <a:endParaRPr/>
          </a:p>
        </p:txBody>
      </p:sp>
      <p:pic>
        <p:nvPicPr>
          <p:cNvPr id="1702" name="Google Shape;1702;p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738" y="666619"/>
            <a:ext cx="6410719" cy="4148606"/>
          </a:xfrm>
          <a:prstGeom prst="rect">
            <a:avLst/>
          </a:prstGeom>
          <a:noFill/>
          <a:ln>
            <a:noFill/>
          </a:ln>
        </p:spPr>
      </p:pic>
      <p:sp>
        <p:nvSpPr>
          <p:cNvPr id="1703" name="Google Shape;1703;p187"/>
          <p:cNvSpPr txBox="1"/>
          <p:nvPr/>
        </p:nvSpPr>
        <p:spPr>
          <a:xfrm>
            <a:off x="142750" y="4821788"/>
            <a:ext cx="1605900" cy="2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visualgo.net/bn/sorting</a:t>
            </a:r>
            <a:endParaRPr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7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p18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09" name="Google Shape;1709;p188"/>
          <p:cNvSpPr txBox="1"/>
          <p:nvPr>
            <p:ph type="title"/>
          </p:nvPr>
        </p:nvSpPr>
        <p:spPr>
          <a:xfrm>
            <a:off x="76200" y="0"/>
            <a:ext cx="88392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r>
              <a:rPr lang="en-US"/>
              <a:t> &amp;</a:t>
            </a: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mergeTwo</a:t>
            </a:r>
            <a:r>
              <a:rPr lang="en-US"/>
              <a:t> </a:t>
            </a:r>
            <a:r>
              <a:rPr b="0" i="1" lang="en-US" sz="28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Don’t forget to log in!</a:t>
            </a:r>
            <a:endParaRPr/>
          </a:p>
        </p:txBody>
      </p:sp>
      <p:pic>
        <p:nvPicPr>
          <p:cNvPr id="1710" name="Google Shape;1710;p1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8300" y="1982390"/>
            <a:ext cx="4400550" cy="807244"/>
          </a:xfrm>
          <a:prstGeom prst="rect">
            <a:avLst/>
          </a:prstGeom>
          <a:noFill/>
          <a:ln>
            <a:noFill/>
          </a:ln>
        </p:spPr>
      </p:pic>
      <p:sp>
        <p:nvSpPr>
          <p:cNvPr id="1711" name="Google Shape;1711;p188"/>
          <p:cNvSpPr txBox="1"/>
          <p:nvPr/>
        </p:nvSpPr>
        <p:spPr>
          <a:xfrm>
            <a:off x="571500" y="2789634"/>
            <a:ext cx="8001000" cy="11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imes New Roman"/>
              <a:buNone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Note for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mergeTwo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use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200"/>
              <a:buFont typeface="Courier New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if(a[nA].compareTo(b[nB]) &lt; 0)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1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instead of  </a:t>
            </a:r>
            <a:r>
              <a:rPr b="1" i="0" lang="en-US" sz="3200" u="none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if(a[nA] &lt; b[nB]) </a:t>
            </a:r>
            <a:endParaRPr/>
          </a:p>
        </p:txBody>
      </p:sp>
      <p:pic>
        <p:nvPicPr>
          <p:cNvPr id="1712" name="Google Shape;1712;p1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9262" y="842963"/>
            <a:ext cx="3169109" cy="1025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18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18" name="Google Shape;1718;p189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19" name="Google Shape;1719;p189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3,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{2, 4,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→ (returns) </a:t>
            </a: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{1,2,3,4,5,6,7,8}</a:t>
            </a:r>
            <a:endParaRPr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3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p19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25" name="Google Shape;1725;p190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26" name="Google Shape;1726;p190"/>
          <p:cNvSpPr txBox="1"/>
          <p:nvPr>
            <p:ph idx="1" type="body"/>
          </p:nvPr>
        </p:nvSpPr>
        <p:spPr>
          <a:xfrm>
            <a:off x="0" y="628650"/>
            <a:ext cx="91440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merge(int[] a, int[] b)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??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35" name="Google Shape;235;p29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36" name="Google Shape;236;p29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18   5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19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32" name="Google Shape;1732;p191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33" name="Google Shape;1733;p191"/>
          <p:cNvSpPr txBox="1"/>
          <p:nvPr>
            <p:ph idx="1" type="body"/>
          </p:nvPr>
        </p:nvSpPr>
        <p:spPr>
          <a:xfrm>
            <a:off x="0" y="628650"/>
            <a:ext cx="91440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merge(int[] a, int[] b)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return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??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7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p19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39" name="Google Shape;1739;p192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40" name="Google Shape;1740;p192"/>
          <p:cNvSpPr txBox="1"/>
          <p:nvPr>
            <p:ph idx="1" type="body"/>
          </p:nvPr>
        </p:nvSpPr>
        <p:spPr>
          <a:xfrm>
            <a:off x="0" y="628650"/>
            <a:ext cx="91440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merge(int[] a, int[] b)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 [] c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 new int[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return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??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19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46" name="Google Shape;1746;p193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47" name="Google Shape;1747;p193"/>
          <p:cNvSpPr txBox="1"/>
          <p:nvPr>
            <p:ph idx="1" type="body"/>
          </p:nvPr>
        </p:nvSpPr>
        <p:spPr>
          <a:xfrm>
            <a:off x="0" y="628650"/>
            <a:ext cx="91440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merge(int[] a, int[] b)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 [] c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 new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int[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a.length+b.length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return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??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19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53" name="Google Shape;1753;p194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54" name="Google Shape;1754;p194"/>
          <p:cNvSpPr txBox="1"/>
          <p:nvPr>
            <p:ph idx="1" type="body"/>
          </p:nvPr>
        </p:nvSpPr>
        <p:spPr>
          <a:xfrm>
            <a:off x="0" y="628650"/>
            <a:ext cx="91440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merge(int[] a, int[] b)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int [] c = new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int[a.length+b.length];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return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p19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60" name="Google Shape;1760;p195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61" name="Google Shape;1761;p195"/>
          <p:cNvSpPr txBox="1"/>
          <p:nvPr>
            <p:ph idx="1" type="body"/>
          </p:nvPr>
        </p:nvSpPr>
        <p:spPr>
          <a:xfrm>
            <a:off x="0" y="628650"/>
            <a:ext cx="91440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merge(int[] a, int[] b)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int [] c = new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int[a.length+b.length];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	??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return c;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p19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67" name="Google Shape;1767;p196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68" name="Google Shape;1768;p196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3,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{2, 4,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{_, _, _, _, _, _, _, _}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2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p19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74" name="Google Shape;1774;p197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75" name="Google Shape;1775;p197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, 3,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4,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{_, _, _, _, _, _, _, _}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9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p19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81" name="Google Shape;1781;p198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82" name="Google Shape;1782;p198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4,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{1, _, _, _, _, _, _, _}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p19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88" name="Google Shape;1788;p199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89" name="Google Shape;1789;p199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{2,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 6, 8}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{1, 2, _, _, _, _, _, _}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3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p20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95" name="Google Shape;1795;p200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796" name="Google Shape;1796;p200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{1, 3, 5, 7}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{2, 4, 6,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00B0F0"/>
                </a:solidFill>
                <a:latin typeface="Courier New"/>
                <a:ea typeface="Courier New"/>
                <a:cs typeface="Courier New"/>
                <a:sym typeface="Courier New"/>
              </a:rPr>
              <a:t>{1, 2, 3, 4, 5, 6, 7, _}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42" name="Google Shape;242;p30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43" name="Google Shape;243;p30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5   18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0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1" name="Google Shape;1801;p20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02" name="Google Shape;1802;p201"/>
          <p:cNvSpPr txBox="1"/>
          <p:nvPr>
            <p:ph type="title"/>
          </p:nvPr>
        </p:nvSpPr>
        <p:spPr>
          <a:xfrm>
            <a:off x="1143000" y="0"/>
            <a:ext cx="77724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803" name="Google Shape;1803;p201"/>
          <p:cNvSpPr txBox="1"/>
          <p:nvPr>
            <p:ph idx="1" type="body"/>
          </p:nvPr>
        </p:nvSpPr>
        <p:spPr>
          <a:xfrm>
            <a:off x="0" y="518100"/>
            <a:ext cx="91440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3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3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merge(int[] a, int[] b){</a:t>
            </a:r>
            <a:endParaRPr sz="3000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int [] c = new</a:t>
            </a:r>
            <a:r>
              <a:rPr b="1" lang="en-US" sz="28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int[a.length+b.length];</a:t>
            </a:r>
            <a:endParaRPr sz="2800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	int nA = 0;</a:t>
            </a:r>
            <a:endParaRPr sz="3000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	int nB = 0;</a:t>
            </a:r>
            <a:endParaRPr sz="3000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	for(int i =0;i&lt;c.length;i++)</a:t>
            </a:r>
            <a:endParaRPr sz="3000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			if(nA&gt;=a.length)</a:t>
            </a:r>
            <a:endParaRPr sz="3000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0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??</a:t>
            </a:r>
            <a:endParaRPr sz="3000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return c;</a:t>
            </a:r>
            <a:endParaRPr sz="3000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3000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7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20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09" name="Google Shape;1809;p202"/>
          <p:cNvSpPr txBox="1"/>
          <p:nvPr>
            <p:ph type="title"/>
          </p:nvPr>
        </p:nvSpPr>
        <p:spPr>
          <a:xfrm>
            <a:off x="7082500" y="0"/>
            <a:ext cx="1833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endParaRPr/>
          </a:p>
        </p:txBody>
      </p:sp>
      <p:sp>
        <p:nvSpPr>
          <p:cNvPr id="1810" name="Google Shape;1810;p202"/>
          <p:cNvSpPr txBox="1"/>
          <p:nvPr>
            <p:ph idx="1" type="body"/>
          </p:nvPr>
        </p:nvSpPr>
        <p:spPr>
          <a:xfrm>
            <a:off x="0" y="44000"/>
            <a:ext cx="91440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int[] 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merge(int[] a, int[] b){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//code not shown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	for(int i =0;i&lt;c.length;i++){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		if(nA&gt;=a.length)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	??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		else if(nB&gt;=b.length)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	??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	else if(a[nA]&lt;b[nB])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		  	??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	else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	??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	}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return c;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400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0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16" name="Google Shape;1816;p203"/>
          <p:cNvSpPr txBox="1"/>
          <p:nvPr>
            <p:ph type="title"/>
          </p:nvPr>
        </p:nvSpPr>
        <p:spPr>
          <a:xfrm>
            <a:off x="1143000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codingbat AP-1 mergeTwo</a:t>
            </a:r>
            <a:endParaRPr/>
          </a:p>
        </p:txBody>
      </p:sp>
      <p:sp>
        <p:nvSpPr>
          <p:cNvPr id="1817" name="Google Shape;1817;p203"/>
          <p:cNvSpPr txBox="1"/>
          <p:nvPr>
            <p:ph idx="1" type="body"/>
          </p:nvPr>
        </p:nvSpPr>
        <p:spPr>
          <a:xfrm>
            <a:off x="1169987" y="742950"/>
            <a:ext cx="7772400" cy="41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sng">
                <a:solidFill>
                  <a:schemeClr val="hlink"/>
                </a:solidFill>
                <a:hlinkClick r:id="rId3"/>
              </a:rPr>
              <a:t>http://codingbat.com/prob/p139150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 with two arrays of strings, A and B, each with its elements in alphabetical order and without duplicates. Return a new array containing the first N elements from the two arrays. The result array should be in alphabetical order and </a:t>
            </a:r>
            <a:r>
              <a:rPr b="0" i="1" lang="en-US" sz="32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without duplicates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A and B will both have a length which is N or more. </a:t>
            </a:r>
            <a:endParaRPr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0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23" name="Google Shape;1823;p204"/>
          <p:cNvSpPr txBox="1"/>
          <p:nvPr>
            <p:ph type="title"/>
          </p:nvPr>
        </p:nvSpPr>
        <p:spPr>
          <a:xfrm>
            <a:off x="0" y="0"/>
            <a:ext cx="868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</a:t>
            </a:r>
            <a:r>
              <a:rPr b="1" i="0" lang="en-US" sz="24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String[] a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24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String[] b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int n)</a:t>
            </a:r>
            <a:b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</a:t>
            </a:r>
            <a:r>
              <a:rPr b="1" i="0" lang="en-US" sz="24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{"a", "c", "z"}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24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{"b", "f", "z"}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3)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824" name="Google Shape;1824;p204"/>
          <p:cNvSpPr txBox="1"/>
          <p:nvPr>
            <p:ph idx="1" type="body"/>
          </p:nvPr>
        </p:nvSpPr>
        <p:spPr>
          <a:xfrm>
            <a:off x="381000" y="857250"/>
            <a:ext cx="8561400" cy="3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Three arguments: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folHlink"/>
              </a:buClr>
              <a:buSzPts val="1920"/>
              <a:buFont typeface="Noto Sans Symbols"/>
              <a:buChar char="◆"/>
            </a:pPr>
            <a:r>
              <a:rPr b="1" i="0" lang="en-US" sz="32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String[] a</a:t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folHlink"/>
              </a:buClr>
              <a:buSzPts val="1920"/>
              <a:buFont typeface="Noto Sans Symbols"/>
              <a:buChar char="◆"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String[] b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folHlink"/>
              </a:buClr>
              <a:buSzPts val="1920"/>
              <a:buFont typeface="Noto Sans Symbols"/>
              <a:buChar char="◆"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 n</a:t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30" name="Google Shape;1830;p205"/>
          <p:cNvSpPr txBox="1"/>
          <p:nvPr>
            <p:ph type="title"/>
          </p:nvPr>
        </p:nvSpPr>
        <p:spPr>
          <a:xfrm>
            <a:off x="0" y="0"/>
            <a:ext cx="868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</a:t>
            </a:r>
            <a:r>
              <a:rPr b="1" i="0" lang="en-US" sz="24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String[] a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24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String[] b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int n)</a:t>
            </a:r>
            <a:b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</a:t>
            </a:r>
            <a:r>
              <a:rPr b="1" i="0" lang="en-US" sz="24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{"a", "c", "z"}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24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{"b", "f", "z"}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3)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831" name="Google Shape;1831;p205"/>
          <p:cNvSpPr txBox="1"/>
          <p:nvPr>
            <p:ph idx="1" type="body"/>
          </p:nvPr>
        </p:nvSpPr>
        <p:spPr>
          <a:xfrm>
            <a:off x="381000" y="1314450"/>
            <a:ext cx="8561400" cy="32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first thing I need is a new String array of the right size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88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String [] c= new String[</a:t>
            </a:r>
            <a:r>
              <a:rPr b="1" i="0" lang="en-US" sz="44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0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37" name="Google Shape;1837;p206"/>
          <p:cNvSpPr txBox="1"/>
          <p:nvPr>
            <p:ph type="title"/>
          </p:nvPr>
        </p:nvSpPr>
        <p:spPr>
          <a:xfrm>
            <a:off x="0" y="0"/>
            <a:ext cx="868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</a:t>
            </a:r>
            <a:r>
              <a:rPr b="1" i="0" lang="en-US" sz="24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String[] a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24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String[] b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int n)</a:t>
            </a:r>
            <a:b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</a:t>
            </a:r>
            <a:r>
              <a:rPr b="1" i="0" lang="en-US" sz="24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{"a", "c", "z"}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0" lang="en-US" sz="24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{"b", "f", "z"}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, 3)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838" name="Google Shape;1838;p206"/>
          <p:cNvSpPr txBox="1"/>
          <p:nvPr>
            <p:ph idx="1" type="body"/>
          </p:nvPr>
        </p:nvSpPr>
        <p:spPr>
          <a:xfrm>
            <a:off x="381000" y="1314450"/>
            <a:ext cx="8561400" cy="32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want a solution that will work with any size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88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String [] c= new String[</a:t>
            </a:r>
            <a:r>
              <a:rPr b="1" i="0" lang="en-US" sz="44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2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20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44" name="Google Shape;1844;p207"/>
          <p:cNvSpPr txBox="1"/>
          <p:nvPr>
            <p:ph type="title"/>
          </p:nvPr>
        </p:nvSpPr>
        <p:spPr>
          <a:xfrm>
            <a:off x="0" y="0"/>
            <a:ext cx="868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mergeTwo({"a", "c", "z"}, {"b", "f", "z"}, </a:t>
            </a:r>
            <a:r>
              <a:rPr b="1" i="0" lang="en-US" sz="24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845" name="Google Shape;1845;p207"/>
          <p:cNvSpPr txBox="1"/>
          <p:nvPr>
            <p:ph idx="1" type="body"/>
          </p:nvPr>
        </p:nvSpPr>
        <p:spPr>
          <a:xfrm>
            <a:off x="381000" y="1314450"/>
            <a:ext cx="8561400" cy="32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String [] c= new String[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I'll also need two index variables, one for each of the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b 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arrays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 nA=0,nB=0;</a:t>
            </a:r>
            <a:endParaRPr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0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51" name="Google Shape;1851;p208"/>
          <p:cNvSpPr txBox="1"/>
          <p:nvPr>
            <p:ph type="title"/>
          </p:nvPr>
        </p:nvSpPr>
        <p:spPr>
          <a:xfrm>
            <a:off x="0" y="0"/>
            <a:ext cx="868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mergeTwo({"a", "c", "z"}, {"b", "f", "z"}, 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852" name="Google Shape;1852;p208"/>
          <p:cNvSpPr txBox="1"/>
          <p:nvPr>
            <p:ph idx="1" type="body"/>
          </p:nvPr>
        </p:nvSpPr>
        <p:spPr>
          <a:xfrm>
            <a:off x="381000" y="1799034"/>
            <a:ext cx="8561400" cy="27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i="0" lang="en-US" sz="4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for(int </a:t>
            </a:r>
            <a:r>
              <a:rPr b="1" i="0" lang="en-US" sz="4000" u="none">
                <a:solidFill>
                  <a:srgbClr val="92D050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b="1" i="0" lang="en-US" sz="4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= 0; </a:t>
            </a:r>
            <a:r>
              <a:rPr b="1" i="0" lang="en-US" sz="4000" u="none">
                <a:solidFill>
                  <a:srgbClr val="92D050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b="1" i="0" lang="en-US" sz="4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&lt;n; i++)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</a:pPr>
            <a:r>
              <a:rPr b="1" i="0" lang="en-US" sz="4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  ?? , ?? , ?? } //c</a:t>
            </a:r>
            <a:endParaRPr/>
          </a:p>
          <a:p>
            <a:pPr indent="-152400" lvl="0" marL="342900" rtl="0" algn="l">
              <a:spcBef>
                <a:spcPts val="8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i="0" sz="4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853" name="Google Shape;1853;p208"/>
          <p:cNvCxnSpPr/>
          <p:nvPr/>
        </p:nvCxnSpPr>
        <p:spPr>
          <a:xfrm rot="10800000">
            <a:off x="2209800" y="57165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854" name="Google Shape;1854;p208"/>
          <p:cNvCxnSpPr/>
          <p:nvPr/>
        </p:nvCxnSpPr>
        <p:spPr>
          <a:xfrm rot="10800000">
            <a:off x="5334000" y="51450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855" name="Google Shape;1855;p208"/>
          <p:cNvSpPr/>
          <p:nvPr/>
        </p:nvSpPr>
        <p:spPr>
          <a:xfrm>
            <a:off x="1755775" y="12025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6" name="Google Shape;1856;p208"/>
          <p:cNvSpPr/>
          <p:nvPr/>
        </p:nvSpPr>
        <p:spPr>
          <a:xfrm>
            <a:off x="4876800" y="1257300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nB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857" name="Google Shape;1857;p208"/>
          <p:cNvCxnSpPr/>
          <p:nvPr/>
        </p:nvCxnSpPr>
        <p:spPr>
          <a:xfrm rot="10800000">
            <a:off x="1676462" y="3096525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858" name="Google Shape;1858;p208"/>
          <p:cNvSpPr/>
          <p:nvPr/>
        </p:nvSpPr>
        <p:spPr>
          <a:xfrm>
            <a:off x="1225550" y="34885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0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64" name="Google Shape;1864;p209"/>
          <p:cNvSpPr txBox="1"/>
          <p:nvPr>
            <p:ph type="title"/>
          </p:nvPr>
        </p:nvSpPr>
        <p:spPr>
          <a:xfrm>
            <a:off x="0" y="0"/>
            <a:ext cx="868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mergeTwo({"a", "c", "z"}, {"b", "f", "z"}, 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865" name="Google Shape;1865;p209"/>
          <p:cNvSpPr txBox="1"/>
          <p:nvPr>
            <p:ph idx="1" type="body"/>
          </p:nvPr>
        </p:nvSpPr>
        <p:spPr>
          <a:xfrm>
            <a:off x="381000" y="1885950"/>
            <a:ext cx="8561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i="0" lang="en-US" sz="4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  "a" , ?? , ?? } //c</a:t>
            </a:r>
            <a:endParaRPr/>
          </a:p>
          <a:p>
            <a:pPr indent="-152400" lvl="0" marL="342900" rtl="0" algn="l">
              <a:spcBef>
                <a:spcPts val="8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i="0" sz="4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866" name="Google Shape;1866;p209"/>
          <p:cNvCxnSpPr/>
          <p:nvPr/>
        </p:nvCxnSpPr>
        <p:spPr>
          <a:xfrm rot="10800000">
            <a:off x="3124200" y="57165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867" name="Google Shape;1867;p209"/>
          <p:cNvCxnSpPr/>
          <p:nvPr/>
        </p:nvCxnSpPr>
        <p:spPr>
          <a:xfrm rot="10800000">
            <a:off x="5334000" y="51450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868" name="Google Shape;1868;p209"/>
          <p:cNvSpPr/>
          <p:nvPr/>
        </p:nvSpPr>
        <p:spPr>
          <a:xfrm>
            <a:off x="2670175" y="12025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9" name="Google Shape;1869;p209"/>
          <p:cNvSpPr/>
          <p:nvPr/>
        </p:nvSpPr>
        <p:spPr>
          <a:xfrm>
            <a:off x="4876800" y="1257300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nB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870" name="Google Shape;1870;p209"/>
          <p:cNvCxnSpPr/>
          <p:nvPr/>
        </p:nvCxnSpPr>
        <p:spPr>
          <a:xfrm rot="10800000">
            <a:off x="3578275" y="2544438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871" name="Google Shape;1871;p209"/>
          <p:cNvSpPr/>
          <p:nvPr/>
        </p:nvSpPr>
        <p:spPr>
          <a:xfrm>
            <a:off x="3127375" y="31456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77" name="Google Shape;1877;p210"/>
          <p:cNvSpPr txBox="1"/>
          <p:nvPr>
            <p:ph type="title"/>
          </p:nvPr>
        </p:nvSpPr>
        <p:spPr>
          <a:xfrm>
            <a:off x="0" y="0"/>
            <a:ext cx="868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mergeTwo({"a", "c", "z"}, {"b", "f", "z"}, 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878" name="Google Shape;1878;p210"/>
          <p:cNvSpPr txBox="1"/>
          <p:nvPr>
            <p:ph idx="1" type="body"/>
          </p:nvPr>
        </p:nvSpPr>
        <p:spPr>
          <a:xfrm>
            <a:off x="381000" y="1885950"/>
            <a:ext cx="8561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i="0" lang="en-US" sz="4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  "a" , "b" , ?? } //c</a:t>
            </a:r>
            <a:endParaRPr/>
          </a:p>
          <a:p>
            <a:pPr indent="-152400" lvl="0" marL="342900" rtl="0" algn="l">
              <a:spcBef>
                <a:spcPts val="8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i="0" sz="4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879" name="Google Shape;1879;p210"/>
          <p:cNvCxnSpPr/>
          <p:nvPr/>
        </p:nvCxnSpPr>
        <p:spPr>
          <a:xfrm rot="10800000">
            <a:off x="3124200" y="57165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880" name="Google Shape;1880;p210"/>
          <p:cNvCxnSpPr/>
          <p:nvPr/>
        </p:nvCxnSpPr>
        <p:spPr>
          <a:xfrm rot="10800000">
            <a:off x="6172200" y="51450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881" name="Google Shape;1881;p210"/>
          <p:cNvSpPr/>
          <p:nvPr/>
        </p:nvSpPr>
        <p:spPr>
          <a:xfrm>
            <a:off x="2670175" y="12025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2" name="Google Shape;1882;p210"/>
          <p:cNvSpPr/>
          <p:nvPr/>
        </p:nvSpPr>
        <p:spPr>
          <a:xfrm>
            <a:off x="5718175" y="1257300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nB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883" name="Google Shape;1883;p210"/>
          <p:cNvCxnSpPr/>
          <p:nvPr/>
        </p:nvCxnSpPr>
        <p:spPr>
          <a:xfrm rot="10800000">
            <a:off x="5327700" y="2631425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884" name="Google Shape;1884;p210"/>
          <p:cNvSpPr/>
          <p:nvPr/>
        </p:nvSpPr>
        <p:spPr>
          <a:xfrm>
            <a:off x="4876800" y="31456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Sorting</a:t>
            </a:r>
            <a:endParaRPr/>
          </a:p>
        </p:txBody>
      </p:sp>
      <p:sp>
        <p:nvSpPr>
          <p:cNvPr id="123" name="Google Shape;123;p13"/>
          <p:cNvSpPr txBox="1"/>
          <p:nvPr>
            <p:ph idx="1" type="body"/>
          </p:nvPr>
        </p:nvSpPr>
        <p:spPr>
          <a:xfrm>
            <a:off x="0" y="1459700"/>
            <a:ext cx="9144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9575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Sorting is the process of putting something (e.g. an array) in order</a:t>
            </a:r>
            <a:endParaRPr/>
          </a:p>
          <a:p>
            <a:pPr indent="-409575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There are many ways (</a:t>
            </a:r>
            <a:r>
              <a:rPr i="1" lang="en-US"/>
              <a:t>algorithms</a:t>
            </a:r>
            <a:r>
              <a:rPr lang="en-US"/>
              <a:t>) to do this</a:t>
            </a:r>
            <a:endParaRPr/>
          </a:p>
          <a:p>
            <a:pPr indent="-409575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There is no, one single </a:t>
            </a:r>
            <a:r>
              <a:rPr i="1" lang="en-US"/>
              <a:t>best</a:t>
            </a:r>
            <a:r>
              <a:rPr lang="en-US"/>
              <a:t> way</a:t>
            </a:r>
            <a:endParaRPr/>
          </a:p>
          <a:p>
            <a:pPr indent="-409575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Some ways, though, are much </a:t>
            </a:r>
            <a:r>
              <a:rPr i="1" lang="en-US"/>
              <a:t>worse</a:t>
            </a:r>
            <a:r>
              <a:rPr lang="en-US"/>
              <a:t> than others</a:t>
            </a:r>
            <a:endParaRPr/>
          </a:p>
          <a:p>
            <a:pPr indent="-409575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Computer Scientists measure the efficiency of algorithms like sorts in Big O notation</a:t>
            </a:r>
            <a:endParaRPr/>
          </a:p>
        </p:txBody>
      </p:sp>
      <p:sp>
        <p:nvSpPr>
          <p:cNvPr id="124" name="Google Shape;124;p1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49" name="Google Shape;249;p31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50" name="Google Shape;250;p31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12   5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18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7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8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p21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890" name="Google Shape;1890;p211"/>
          <p:cNvSpPr txBox="1"/>
          <p:nvPr>
            <p:ph type="title"/>
          </p:nvPr>
        </p:nvSpPr>
        <p:spPr>
          <a:xfrm>
            <a:off x="0" y="0"/>
            <a:ext cx="868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mergeTwo({"a", "c", "z"}, {"b", "f", "z"}, 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891" name="Google Shape;1891;p211"/>
          <p:cNvSpPr txBox="1"/>
          <p:nvPr>
            <p:ph idx="1" type="body"/>
          </p:nvPr>
        </p:nvSpPr>
        <p:spPr>
          <a:xfrm>
            <a:off x="381000" y="1885950"/>
            <a:ext cx="8561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i="0" lang="en-US" sz="4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  "a" , "b" , "c" } //c</a:t>
            </a:r>
            <a:endParaRPr/>
          </a:p>
          <a:p>
            <a:pPr indent="-152400" lvl="0" marL="342900" rtl="0" algn="l">
              <a:spcBef>
                <a:spcPts val="8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i="0" sz="4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892" name="Google Shape;1892;p211"/>
          <p:cNvCxnSpPr/>
          <p:nvPr/>
        </p:nvCxnSpPr>
        <p:spPr>
          <a:xfrm rot="10800000">
            <a:off x="4038600" y="57165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893" name="Google Shape;1893;p211"/>
          <p:cNvCxnSpPr/>
          <p:nvPr/>
        </p:nvCxnSpPr>
        <p:spPr>
          <a:xfrm rot="10800000">
            <a:off x="6172200" y="51450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894" name="Google Shape;1894;p211"/>
          <p:cNvSpPr/>
          <p:nvPr/>
        </p:nvSpPr>
        <p:spPr>
          <a:xfrm>
            <a:off x="3584575" y="12025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5" name="Google Shape;1895;p211"/>
          <p:cNvSpPr/>
          <p:nvPr/>
        </p:nvSpPr>
        <p:spPr>
          <a:xfrm>
            <a:off x="5718175" y="1257300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nB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896" name="Google Shape;1896;p211"/>
          <p:cNvCxnSpPr/>
          <p:nvPr/>
        </p:nvCxnSpPr>
        <p:spPr>
          <a:xfrm rot="10800000">
            <a:off x="6851700" y="257175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897" name="Google Shape;1897;p211"/>
          <p:cNvSpPr/>
          <p:nvPr/>
        </p:nvSpPr>
        <p:spPr>
          <a:xfrm>
            <a:off x="6400800" y="31456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8" name="Google Shape;1898;p211"/>
          <p:cNvSpPr/>
          <p:nvPr/>
        </p:nvSpPr>
        <p:spPr>
          <a:xfrm>
            <a:off x="1603375" y="3543300"/>
            <a:ext cx="335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stop!</a:t>
            </a:r>
            <a:endParaRPr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p21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04" name="Google Shape;1904;p212"/>
          <p:cNvSpPr txBox="1"/>
          <p:nvPr>
            <p:ph type="title"/>
          </p:nvPr>
        </p:nvSpPr>
        <p:spPr>
          <a:xfrm>
            <a:off x="0" y="0"/>
            <a:ext cx="868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mergeTwo({"a", "c", "z"}, {"c", "f", "z"}, 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905" name="Google Shape;1905;p212"/>
          <p:cNvSpPr txBox="1"/>
          <p:nvPr>
            <p:ph idx="1" type="body"/>
          </p:nvPr>
        </p:nvSpPr>
        <p:spPr>
          <a:xfrm>
            <a:off x="381000" y="2114550"/>
            <a:ext cx="8561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i="0" lang="en-US" sz="4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  ?? , ?? , ?? }</a:t>
            </a:r>
            <a:endParaRPr/>
          </a:p>
          <a:p>
            <a:pPr indent="-152400" lvl="0" marL="342900" rtl="0" algn="l">
              <a:spcBef>
                <a:spcPts val="8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i="0" sz="4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906" name="Google Shape;1906;p212"/>
          <p:cNvCxnSpPr/>
          <p:nvPr/>
        </p:nvCxnSpPr>
        <p:spPr>
          <a:xfrm rot="10800000">
            <a:off x="2209800" y="57165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907" name="Google Shape;1907;p212"/>
          <p:cNvCxnSpPr/>
          <p:nvPr/>
        </p:nvCxnSpPr>
        <p:spPr>
          <a:xfrm rot="10800000">
            <a:off x="5334000" y="51450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908" name="Google Shape;1908;p212"/>
          <p:cNvSpPr/>
          <p:nvPr/>
        </p:nvSpPr>
        <p:spPr>
          <a:xfrm>
            <a:off x="1755775" y="1257300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9" name="Google Shape;1909;p212"/>
          <p:cNvSpPr/>
          <p:nvPr/>
        </p:nvSpPr>
        <p:spPr>
          <a:xfrm>
            <a:off x="4876800" y="12025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nB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10" name="Google Shape;1910;p212"/>
          <p:cNvCxnSpPr/>
          <p:nvPr/>
        </p:nvCxnSpPr>
        <p:spPr>
          <a:xfrm rot="10800000">
            <a:off x="1676400" y="268620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911" name="Google Shape;1911;p212"/>
          <p:cNvSpPr/>
          <p:nvPr/>
        </p:nvSpPr>
        <p:spPr>
          <a:xfrm>
            <a:off x="1219200" y="33742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5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21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17" name="Google Shape;1917;p213"/>
          <p:cNvSpPr txBox="1"/>
          <p:nvPr>
            <p:ph type="title"/>
          </p:nvPr>
        </p:nvSpPr>
        <p:spPr>
          <a:xfrm>
            <a:off x="0" y="0"/>
            <a:ext cx="868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mergeTwo({"a", "c", "z"}, {"c", "f", "z"}, 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918" name="Google Shape;1918;p213"/>
          <p:cNvSpPr txBox="1"/>
          <p:nvPr>
            <p:ph idx="1" type="body"/>
          </p:nvPr>
        </p:nvSpPr>
        <p:spPr>
          <a:xfrm>
            <a:off x="381000" y="2114550"/>
            <a:ext cx="8561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i="0" lang="en-US" sz="4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  "a" , ?? , ?? }</a:t>
            </a:r>
            <a:endParaRPr/>
          </a:p>
          <a:p>
            <a:pPr indent="-152400" lvl="0" marL="342900" rtl="0" algn="l">
              <a:spcBef>
                <a:spcPts val="8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i="0" sz="4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919" name="Google Shape;1919;p213"/>
          <p:cNvCxnSpPr/>
          <p:nvPr/>
        </p:nvCxnSpPr>
        <p:spPr>
          <a:xfrm rot="10800000">
            <a:off x="3124200" y="57165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920" name="Google Shape;1920;p213"/>
          <p:cNvCxnSpPr/>
          <p:nvPr/>
        </p:nvCxnSpPr>
        <p:spPr>
          <a:xfrm rot="10800000">
            <a:off x="5334000" y="51450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921" name="Google Shape;1921;p213"/>
          <p:cNvSpPr/>
          <p:nvPr/>
        </p:nvSpPr>
        <p:spPr>
          <a:xfrm>
            <a:off x="2670175" y="1257300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2" name="Google Shape;1922;p213"/>
          <p:cNvSpPr/>
          <p:nvPr/>
        </p:nvSpPr>
        <p:spPr>
          <a:xfrm>
            <a:off x="4876800" y="12025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nB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23" name="Google Shape;1923;p213"/>
          <p:cNvCxnSpPr/>
          <p:nvPr/>
        </p:nvCxnSpPr>
        <p:spPr>
          <a:xfrm rot="10800000">
            <a:off x="3581400" y="268620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924" name="Google Shape;1924;p213"/>
          <p:cNvSpPr/>
          <p:nvPr/>
        </p:nvSpPr>
        <p:spPr>
          <a:xfrm>
            <a:off x="3127375" y="33742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1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30" name="Google Shape;1930;p214"/>
          <p:cNvSpPr txBox="1"/>
          <p:nvPr>
            <p:ph type="title"/>
          </p:nvPr>
        </p:nvSpPr>
        <p:spPr>
          <a:xfrm>
            <a:off x="0" y="0"/>
            <a:ext cx="868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mergeTwo({"a", "c", "z"}, {"c", "f", "z"}, 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931" name="Google Shape;1931;p214"/>
          <p:cNvSpPr txBox="1"/>
          <p:nvPr>
            <p:ph idx="1" type="body"/>
          </p:nvPr>
        </p:nvSpPr>
        <p:spPr>
          <a:xfrm>
            <a:off x="381000" y="2114550"/>
            <a:ext cx="8561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i="0" lang="en-US" sz="4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  "a" , "c" , ?? }</a:t>
            </a:r>
            <a:endParaRPr/>
          </a:p>
          <a:p>
            <a:pPr indent="-152400" lvl="0" marL="342900" rtl="0" algn="l">
              <a:spcBef>
                <a:spcPts val="8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i="0" sz="4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932" name="Google Shape;1932;p214"/>
          <p:cNvCxnSpPr/>
          <p:nvPr/>
        </p:nvCxnSpPr>
        <p:spPr>
          <a:xfrm rot="10800000">
            <a:off x="3962400" y="57165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933" name="Google Shape;1933;p214"/>
          <p:cNvCxnSpPr/>
          <p:nvPr/>
        </p:nvCxnSpPr>
        <p:spPr>
          <a:xfrm rot="10800000">
            <a:off x="6172200" y="51450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934" name="Google Shape;1934;p214"/>
          <p:cNvSpPr/>
          <p:nvPr/>
        </p:nvSpPr>
        <p:spPr>
          <a:xfrm>
            <a:off x="3505200" y="1257300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5" name="Google Shape;1935;p214"/>
          <p:cNvSpPr/>
          <p:nvPr/>
        </p:nvSpPr>
        <p:spPr>
          <a:xfrm>
            <a:off x="5718175" y="12025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nB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36" name="Google Shape;1936;p214"/>
          <p:cNvCxnSpPr/>
          <p:nvPr/>
        </p:nvCxnSpPr>
        <p:spPr>
          <a:xfrm rot="10800000">
            <a:off x="5257800" y="268620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937" name="Google Shape;1937;p214"/>
          <p:cNvSpPr/>
          <p:nvPr/>
        </p:nvSpPr>
        <p:spPr>
          <a:xfrm>
            <a:off x="4803775" y="3374231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1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43" name="Google Shape;1943;p215"/>
          <p:cNvSpPr txBox="1"/>
          <p:nvPr>
            <p:ph type="title"/>
          </p:nvPr>
        </p:nvSpPr>
        <p:spPr>
          <a:xfrm>
            <a:off x="0" y="0"/>
            <a:ext cx="868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ourier New"/>
              <a:buNone/>
            </a:pP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mergeTwo({"a", "c", "z"}, {"c", "f", "z"}, 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1" i="0" lang="en-US" sz="2400" u="non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944" name="Google Shape;1944;p215"/>
          <p:cNvSpPr txBox="1"/>
          <p:nvPr>
            <p:ph idx="1" type="body"/>
          </p:nvPr>
        </p:nvSpPr>
        <p:spPr>
          <a:xfrm>
            <a:off x="381000" y="2114550"/>
            <a:ext cx="8561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i="0" lang="en-US" sz="4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  "a" , "c" , "f" }</a:t>
            </a:r>
            <a:endParaRPr/>
          </a:p>
          <a:p>
            <a:pPr indent="-152400" lvl="0" marL="342900" rtl="0" algn="l">
              <a:spcBef>
                <a:spcPts val="8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1" i="0" sz="4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945" name="Google Shape;1945;p215"/>
          <p:cNvCxnSpPr/>
          <p:nvPr/>
        </p:nvCxnSpPr>
        <p:spPr>
          <a:xfrm rot="10800000">
            <a:off x="3962400" y="57165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946" name="Google Shape;1946;p215"/>
          <p:cNvCxnSpPr/>
          <p:nvPr/>
        </p:nvCxnSpPr>
        <p:spPr>
          <a:xfrm rot="10800000">
            <a:off x="7162800" y="57165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947" name="Google Shape;1947;p215"/>
          <p:cNvSpPr/>
          <p:nvPr/>
        </p:nvSpPr>
        <p:spPr>
          <a:xfrm>
            <a:off x="3505200" y="1257300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8" name="Google Shape;1948;p215"/>
          <p:cNvSpPr/>
          <p:nvPr/>
        </p:nvSpPr>
        <p:spPr>
          <a:xfrm>
            <a:off x="6705600" y="1257300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nB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49" name="Google Shape;1949;p215"/>
          <p:cNvCxnSpPr/>
          <p:nvPr/>
        </p:nvCxnSpPr>
        <p:spPr>
          <a:xfrm rot="10800000">
            <a:off x="7010400" y="2743350"/>
            <a:ext cx="0" cy="514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950" name="Google Shape;1950;p215"/>
          <p:cNvSpPr/>
          <p:nvPr/>
        </p:nvSpPr>
        <p:spPr>
          <a:xfrm>
            <a:off x="6553200" y="3429000"/>
            <a:ext cx="901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endParaRPr b="1" i="0" sz="3600" u="none" cap="none" strike="noStrike">
              <a:solidFill>
                <a:srgbClr val="6C6C6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1" name="Google Shape;1951;p215"/>
          <p:cNvSpPr/>
          <p:nvPr/>
        </p:nvSpPr>
        <p:spPr>
          <a:xfrm>
            <a:off x="1603375" y="3543300"/>
            <a:ext cx="335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600"/>
              <a:buFont typeface="Times New Roman"/>
              <a:buNone/>
            </a:pPr>
            <a:r>
              <a:rPr b="1" i="0" lang="en-US" sz="3600" u="none" cap="none" strike="noStrike">
                <a:solidFill>
                  <a:srgbClr val="6C6C6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stop!</a:t>
            </a:r>
            <a:endParaRPr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p21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57" name="Google Shape;1957;p216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comparing Strings</a:t>
            </a:r>
            <a:endParaRPr/>
          </a:p>
        </p:txBody>
      </p:sp>
      <p:sp>
        <p:nvSpPr>
          <p:cNvPr id="1958" name="Google Shape;1958;p216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 and &gt; don't work</a:t>
            </a:r>
            <a:endParaRPr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2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21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64" name="Google Shape;1964;p217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comparing Strings</a:t>
            </a:r>
            <a:endParaRPr/>
          </a:p>
        </p:txBody>
      </p:sp>
      <p:sp>
        <p:nvSpPr>
          <p:cNvPr id="1965" name="Google Shape;1965;p217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compareTo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instead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String[] mergeTwo(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String[] a, String[] b, int n)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//lots of java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if(</a:t>
            </a:r>
            <a:r>
              <a:rPr b="1" i="0" lang="en-US" sz="28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a[nA].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compareTo(</a:t>
            </a: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b[nB]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 &lt; 0)</a:t>
            </a:r>
            <a:endParaRPr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9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p21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71" name="Google Shape;1971;p218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comparing Strings</a:t>
            </a:r>
            <a:endParaRPr/>
          </a:p>
        </p:txBody>
      </p:sp>
      <p:sp>
        <p:nvSpPr>
          <p:cNvPr id="1972" name="Google Shape;1972;p218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 and &gt; don't work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if(</a:t>
            </a:r>
            <a:r>
              <a:rPr b="1" i="0" lang="en-US" sz="28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a[nA].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compareTo(</a:t>
            </a: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b[nB]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 &lt; 0)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b="1" i="0" sz="2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Char char="■"/>
            </a:pP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 </a:t>
            </a:r>
            <a:r>
              <a:rPr b="0" i="0" lang="en-US" sz="2800" u="none">
                <a:solidFill>
                  <a:srgbClr val="FFFF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element in a at position nA</a:t>
            </a: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comes before </a:t>
            </a: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b[nB]</a:t>
            </a: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alphabetically</a:t>
            </a:r>
            <a:endParaRPr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6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p21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78" name="Google Shape;1978;p219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comparing Strings</a:t>
            </a:r>
            <a:endParaRPr/>
          </a:p>
        </p:txBody>
      </p:sp>
      <p:sp>
        <p:nvSpPr>
          <p:cNvPr id="1979" name="Google Shape;1979;p219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 and &gt; don't work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if(</a:t>
            </a:r>
            <a:r>
              <a:rPr b="1" i="0" lang="en-US" sz="28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a[nA].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compareTo(</a:t>
            </a: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b[nB]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 &gt; 0)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b="1" i="0" sz="2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Char char="■"/>
            </a:pP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 </a:t>
            </a:r>
            <a:r>
              <a:rPr b="0" i="0" lang="en-US" sz="2800" u="none">
                <a:solidFill>
                  <a:srgbClr val="FFFF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element in a at position nA</a:t>
            </a: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comes after </a:t>
            </a: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b[nB]</a:t>
            </a: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alphabetically</a:t>
            </a:r>
            <a:endParaRPr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2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85" name="Google Shape;1985;p220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comparing Strings</a:t>
            </a:r>
            <a:endParaRPr/>
          </a:p>
        </p:txBody>
      </p:sp>
      <p:sp>
        <p:nvSpPr>
          <p:cNvPr id="1986" name="Google Shape;1986;p220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 and &gt; don't work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if(</a:t>
            </a:r>
            <a:r>
              <a:rPr b="1" i="0" lang="en-US" sz="2800" u="none">
                <a:solidFill>
                  <a:srgbClr val="FFFF66"/>
                </a:solidFill>
                <a:latin typeface="Courier New"/>
                <a:ea typeface="Courier New"/>
                <a:cs typeface="Courier New"/>
                <a:sym typeface="Courier New"/>
              </a:rPr>
              <a:t>a[nA].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compareTo(</a:t>
            </a: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b[nB]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 == 0)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b="1" i="0" sz="2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Char char="■"/>
            </a:pP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 </a:t>
            </a:r>
            <a:r>
              <a:rPr b="0" i="0" lang="en-US" sz="2800" u="none">
                <a:solidFill>
                  <a:srgbClr val="FFFF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element in a at position nA</a:t>
            </a: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the same as </a:t>
            </a: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b[nB]</a:t>
            </a: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alphabetically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56" name="Google Shape;256;p32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57" name="Google Shape;257;p32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12   5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7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18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2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92" name="Google Shape;1992;p221"/>
          <p:cNvSpPr txBox="1"/>
          <p:nvPr>
            <p:ph type="title"/>
          </p:nvPr>
        </p:nvSpPr>
        <p:spPr>
          <a:xfrm>
            <a:off x="1143000" y="0"/>
            <a:ext cx="77724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a merge function</a:t>
            </a:r>
            <a:endParaRPr/>
          </a:p>
        </p:txBody>
      </p:sp>
      <p:sp>
        <p:nvSpPr>
          <p:cNvPr id="1993" name="Google Shape;1993;p221"/>
          <p:cNvSpPr txBox="1"/>
          <p:nvPr>
            <p:ph idx="1" type="body"/>
          </p:nvPr>
        </p:nvSpPr>
        <p:spPr>
          <a:xfrm>
            <a:off x="457200" y="514350"/>
            <a:ext cx="8485200" cy="46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b="0" i="0" lang="en-US" sz="320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 function 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a helper function that can be used to improve the efficiency of </a:t>
            </a:r>
            <a:r>
              <a:rPr b="0" i="1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type of sort</a:t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b="1" i="0" lang="en-US" sz="24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merge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int[] a, int first, int mid, int last)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//code not shown</a:t>
            </a:r>
            <a:endParaRPr/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p22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99" name="Google Shape;1999;p222"/>
          <p:cNvSpPr txBox="1"/>
          <p:nvPr>
            <p:ph type="title"/>
          </p:nvPr>
        </p:nvSpPr>
        <p:spPr>
          <a:xfrm>
            <a:off x="1143000" y="0"/>
            <a:ext cx="77724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a merge function</a:t>
            </a:r>
            <a:endParaRPr/>
          </a:p>
        </p:txBody>
      </p:sp>
      <p:sp>
        <p:nvSpPr>
          <p:cNvPr id="2000" name="Google Shape;2000;p222"/>
          <p:cNvSpPr txBox="1"/>
          <p:nvPr>
            <p:ph idx="1" type="body"/>
          </p:nvPr>
        </p:nvSpPr>
        <p:spPr>
          <a:xfrm>
            <a:off x="457200" y="514350"/>
            <a:ext cx="8485200" cy="46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First I'll rewrite my sort so that it only sorts </a:t>
            </a:r>
            <a:r>
              <a:rPr b="0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 of the numbers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not all of them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selectionSort(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int[] list, int </a:t>
            </a: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 int </a:t>
            </a: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last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//sorts list from positions </a:t>
            </a: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to </a:t>
            </a:r>
            <a:r>
              <a:rPr b="1" i="0" lang="en-US" sz="24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last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//code not shown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Then, I'll write a </a:t>
            </a:r>
            <a:r>
              <a:rPr b="0" i="0" lang="en-US" sz="3200" u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 function 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that merges the numbers from first to mid, and mid + 1 to last</a:t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b="1" i="0" lang="en-US" sz="24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merge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int[] a, int first, int mid, int last)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//code not shown</a:t>
            </a:r>
            <a:endParaRPr/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4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Google Shape;2005;p22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06" name="Google Shape;2006;p223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it could work</a:t>
            </a:r>
            <a:endParaRPr/>
          </a:p>
        </p:txBody>
      </p:sp>
      <p:sp>
        <p:nvSpPr>
          <p:cNvPr id="2007" name="Google Shape;2007;p223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int[] list = {6,2,1,3,9,8,5,7,4,0};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selectionSort(list,0,4);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1" name="Shape 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2" name="Google Shape;2012;p22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13" name="Google Shape;2013;p224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it could work</a:t>
            </a:r>
            <a:endParaRPr/>
          </a:p>
        </p:txBody>
      </p:sp>
      <p:sp>
        <p:nvSpPr>
          <p:cNvPr id="2014" name="Google Shape;2014;p224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int[] list = {6,2,1,3,9,8,5,7,4,0};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selectionSort(list,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//sorts {6,2,1,3,9} to {1,2,3,6,9}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//list is now 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1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1,2,3,6,9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,8,5,7,4,0};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8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p22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20" name="Google Shape;2020;p225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it could work</a:t>
            </a:r>
            <a:endParaRPr/>
          </a:p>
        </p:txBody>
      </p:sp>
      <p:sp>
        <p:nvSpPr>
          <p:cNvPr id="2021" name="Google Shape;2021;p225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int[] list = {6,2,1,3,9,8,5,7,4,0};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selectionSort(list,0,4);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//sorts {6,2,1,3,9} to {1,2,3,6,9}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//list is now 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1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1,2,3,6,9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,8,5,7,4,0};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selectionSort(list,5,9);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rgbClr val="FF33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rgbClr val="FF33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5" name="Shape 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6" name="Google Shape;2026;p22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27" name="Google Shape;2027;p226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it could work</a:t>
            </a:r>
            <a:endParaRPr/>
          </a:p>
        </p:txBody>
      </p:sp>
      <p:sp>
        <p:nvSpPr>
          <p:cNvPr id="2028" name="Google Shape;2028;p226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int[] list = {6,2,1,3,9,8,5,7,4,0};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selectionSort(list,0,4);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//sorts {6,2,1,3,9} to {1,2,3,6,9}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//list is now 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1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1,2,3,6,9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,8,5,7,4,0};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selectionSort(list,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9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//sorts {8,5,7,4,0} to {0,4,5,7,8}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//list is now 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{1,2,3,6,9,</a:t>
            </a:r>
            <a:r>
              <a:rPr b="1" i="1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0,4,5,7,8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rgbClr val="FF33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rgbClr val="FF33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2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p22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34" name="Google Shape;2034;p227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it could work</a:t>
            </a:r>
            <a:endParaRPr/>
          </a:p>
        </p:txBody>
      </p:sp>
      <p:sp>
        <p:nvSpPr>
          <p:cNvPr id="2035" name="Google Shape;2035;p227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int[] list = {6,2,1,3,9,8,5,7,4,0};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selectionSort(list,0,4);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//sorts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{6,2,1,3,9} to {1,2,3,6,9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//list is now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1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1,2,3,6,9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,8,5,7,4,0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};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selectionSort(list,5,9);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//sorts {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8,5,7,4,0} to {0,4,5,7,8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//list is now 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1,2,3,6,9,</a:t>
            </a:r>
            <a:r>
              <a:rPr b="1" i="1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0,4,5,7,8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merge(list,0,4,9);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9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Google Shape;2040;p22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41" name="Google Shape;2041;p228"/>
          <p:cNvSpPr txBox="1"/>
          <p:nvPr>
            <p:ph type="title"/>
          </p:nvPr>
        </p:nvSpPr>
        <p:spPr>
          <a:xfrm>
            <a:off x="1143000" y="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it could work</a:t>
            </a:r>
            <a:endParaRPr/>
          </a:p>
        </p:txBody>
      </p:sp>
      <p:sp>
        <p:nvSpPr>
          <p:cNvPr id="2042" name="Google Shape;2042;p228"/>
          <p:cNvSpPr txBox="1"/>
          <p:nvPr>
            <p:ph idx="1" type="body"/>
          </p:nvPr>
        </p:nvSpPr>
        <p:spPr>
          <a:xfrm>
            <a:off x="0" y="628650"/>
            <a:ext cx="8942400" cy="39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int[] list = {6,2,1,3,9,8,5,7,4,0};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selectionSort(list,0,4);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//sorts {6,2,1,3,9} to {1,2,3,6,9}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//list is now 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1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1,2,3,6,9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,8,5,7,4,0};</a:t>
            </a: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selectionSort(list,5,9);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//sorts {8,5,7,4,0} to {0,4,5,7,8}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//list is now 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{1,2,3,6,9,</a:t>
            </a:r>
            <a:r>
              <a:rPr b="1" i="1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0,4,5,7,8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merge(list,0,4,9);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//merges {1,2,3,6,9}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//and  {0,4,5,7,8}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b="1" i="0" lang="en-US" sz="28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list is now 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0,1,2,3,4,5,6,7,8,9</a:t>
            </a:r>
            <a:r>
              <a:rPr b="1" i="0" lang="en-US" sz="32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rgbClr val="FF33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6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p22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48" name="Google Shape;2048;p229"/>
          <p:cNvSpPr txBox="1"/>
          <p:nvPr>
            <p:ph type="title"/>
          </p:nvPr>
        </p:nvSpPr>
        <p:spPr>
          <a:xfrm>
            <a:off x="1143000" y="0"/>
            <a:ext cx="77724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the output?</a:t>
            </a:r>
            <a:endParaRPr/>
          </a:p>
        </p:txBody>
      </p:sp>
      <p:sp>
        <p:nvSpPr>
          <p:cNvPr id="2049" name="Google Shape;2049;p229"/>
          <p:cNvSpPr txBox="1"/>
          <p:nvPr>
            <p:ph idx="1" type="body"/>
          </p:nvPr>
        </p:nvSpPr>
        <p:spPr>
          <a:xfrm>
            <a:off x="457200" y="514350"/>
            <a:ext cx="8485200" cy="46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int[] arrayrray = {4,7,-2,4,1,13,8};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 nFirst = 0;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 nLast = arrayrray.length - 1;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int nMid = (nFirst + nLast)/2;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//nMid is last position in first part of array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selectionSort(arrayrray,nFirst,nMid);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(arrayrray);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selectionSort(arrayrray,nMid + 1,nLast);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(arrayrray);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merge(arrayrray,nFirst,nMid,nLast);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(arrayrray);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 b="1" i="0" sz="1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b="1" i="0" lang="en-US" sz="1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(int[] naList)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  for(int nI = 0; nI &lt; naList.length; nI++)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     System.out.print(naList[nI] + ", ");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	  System.out.println();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selectionSort(int[] list, int first, int last)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//sorts list from positions first to last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//code not shown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 b="1" i="0" sz="1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merge(int[] a, int first, int mid, int last)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//code not shown</a:t>
            </a:r>
            <a:endParaRPr/>
          </a:p>
          <a:p>
            <a:pPr indent="-257175" lvl="0" marL="342900" rtl="0" algn="l">
              <a:spcBef>
                <a:spcPts val="36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 b="1" i="0" sz="1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3" name="Shape 2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Google Shape;2054;p23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55" name="Google Shape;2055;p230"/>
          <p:cNvSpPr txBox="1"/>
          <p:nvPr>
            <p:ph type="title"/>
          </p:nvPr>
        </p:nvSpPr>
        <p:spPr>
          <a:xfrm>
            <a:off x="0" y="0"/>
            <a:ext cx="88392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None/>
            </a:pPr>
            <a:r>
              <a:rPr b="0" i="0" lang="en-US" sz="2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the output? How would it change if the code in red was </a:t>
            </a:r>
            <a:r>
              <a:rPr b="0" i="0" lang="en-US" sz="24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b="0" i="0" lang="en-US" sz="2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/>
          </a:p>
        </p:txBody>
      </p:sp>
      <p:sp>
        <p:nvSpPr>
          <p:cNvPr id="2056" name="Google Shape;2056;p230"/>
          <p:cNvSpPr txBox="1"/>
          <p:nvPr>
            <p:ph idx="1" type="body"/>
          </p:nvPr>
        </p:nvSpPr>
        <p:spPr>
          <a:xfrm>
            <a:off x="0" y="571500"/>
            <a:ext cx="89424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char [] letters = {'c', 'b','e','a','d'};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//bubble sort the list of letters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for(int nI = 0; nI &lt; </a:t>
            </a:r>
            <a:r>
              <a:rPr b="1" i="0" lang="en-US" sz="2000" u="none">
                <a:solidFill>
                  <a:srgbClr val="FF3300"/>
                </a:solidFill>
                <a:latin typeface="Courier New"/>
                <a:ea typeface="Courier New"/>
                <a:cs typeface="Courier New"/>
                <a:sym typeface="Courier New"/>
              </a:rPr>
              <a:t>letters.length</a:t>
            </a: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 nI++)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for(int nJ = 0; nJ &lt; letters.length - nI -1; nJ++)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if(letters[nJ] &gt; letters[nJ+1])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 if letters[nJ] comes after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 letters[nJ + 1] alphabetically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Courier New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char temp = letters[nJ];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Courier New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letters[nJ] = letters[nJ + 1];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Courier New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letters[nJ + 1] = temp;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for(int nK = 0; nK &lt; letters.length; nK++)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System.</a:t>
            </a:r>
            <a:r>
              <a:rPr b="1" i="1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out.print(letters[nK]);</a:t>
            </a: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63" name="Google Shape;263;p33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64" name="Google Shape;264;p33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12   5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p23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62" name="Google Shape;2062;p231"/>
          <p:cNvSpPr txBox="1"/>
          <p:nvPr>
            <p:ph type="title"/>
          </p:nvPr>
        </p:nvSpPr>
        <p:spPr>
          <a:xfrm>
            <a:off x="1066800" y="0"/>
            <a:ext cx="77724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the output?</a:t>
            </a:r>
            <a:endParaRPr/>
          </a:p>
        </p:txBody>
      </p:sp>
      <p:sp>
        <p:nvSpPr>
          <p:cNvPr id="2063" name="Google Shape;2063;p231"/>
          <p:cNvSpPr txBox="1"/>
          <p:nvPr>
            <p:ph idx="1" type="body"/>
          </p:nvPr>
        </p:nvSpPr>
        <p:spPr>
          <a:xfrm>
            <a:off x="0" y="571500"/>
            <a:ext cx="89424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setup()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int [] naNums = {7, -2, 5, -11, 67};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int nMyst = mystery(naNums);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System.out.println(nMyst);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System.out.println(naNums[nMyst]);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int mystery(int [] naInts)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int flag = 0;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for (int nI = 1; nI &lt; naInts.length; nI++)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if (naInts[nI] &lt; naInts[flag])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System.out.println("Flag changed to " + nI);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flag = nI;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return flag;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247650" lvl="0" marL="342900" rtl="0" algn="l"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1" i="0" sz="20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23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69" name="Google Shape;2069;p232"/>
          <p:cNvSpPr txBox="1"/>
          <p:nvPr>
            <p:ph type="title"/>
          </p:nvPr>
        </p:nvSpPr>
        <p:spPr>
          <a:xfrm>
            <a:off x="0" y="0"/>
            <a:ext cx="88392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None/>
            </a:pPr>
            <a:r>
              <a:rPr b="0" i="0" lang="en-US" sz="2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the output? How would it change if the code in red was </a:t>
            </a:r>
            <a:r>
              <a:rPr b="0" i="0" lang="en-US" sz="24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b="0" i="0" lang="en-US" sz="2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 </a:t>
            </a:r>
            <a:r>
              <a:rPr b="0" i="0" lang="en-US" sz="2400" u="none">
                <a:solidFill>
                  <a:srgbClr val="FF33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b="0" i="0" lang="en-US" sz="2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/>
          </a:p>
        </p:txBody>
      </p:sp>
      <p:sp>
        <p:nvSpPr>
          <p:cNvPr id="2070" name="Google Shape;2070;p232"/>
          <p:cNvSpPr txBox="1"/>
          <p:nvPr>
            <p:ph idx="1" type="body"/>
          </p:nvPr>
        </p:nvSpPr>
        <p:spPr>
          <a:xfrm>
            <a:off x="0" y="571500"/>
            <a:ext cx="89424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char [] letters = {'c', 'b','e','a','d'};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//insertion sort the letters of the array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for (int outer = 1; outer &lt; </a:t>
            </a:r>
            <a:r>
              <a:rPr b="1" i="0" lang="en-US" sz="20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letters.length</a:t>
            </a: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 outer++)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int position = outer;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char key = letters[position];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// Shift larger values to the right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while (position &gt; 0 &amp;&amp; letters[position - 1] &gt; key)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letters[position] = letters[position - 1];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position--;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letters[position] = key;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for(char let : letters)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b="1" i="0" lang="en-US" sz="20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System.out.print(let);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70" name="Google Shape;270;p34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71" name="Google Shape;271;p34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12   5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77" name="Google Shape;277;p35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78" name="Google Shape;278;p35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5   12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84" name="Google Shape;284;p36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85" name="Google Shape;285;p36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7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91" name="Google Shape;291;p37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92" name="Google Shape;292;p37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12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98" name="Google Shape;298;p38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299" name="Google Shape;299;p38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5   7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05" name="Google Shape;305;p39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306" name="Google Shape;306;p39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5   7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12" name="Google Shape;312;p40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313" name="Google Shape;313;p40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5   7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 txBox="1"/>
          <p:nvPr>
            <p:ph type="title"/>
          </p:nvPr>
        </p:nvSpPr>
        <p:spPr>
          <a:xfrm>
            <a:off x="1078425" y="-1"/>
            <a:ext cx="7772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Sorting</a:t>
            </a:r>
            <a:endParaRPr/>
          </a:p>
        </p:txBody>
      </p:sp>
      <p:sp>
        <p:nvSpPr>
          <p:cNvPr id="130" name="Google Shape;130;p14"/>
          <p:cNvSpPr txBox="1"/>
          <p:nvPr>
            <p:ph idx="1" type="body"/>
          </p:nvPr>
        </p:nvSpPr>
        <p:spPr>
          <a:xfrm>
            <a:off x="0" y="655675"/>
            <a:ext cx="9144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the AP exam you are not expected to code a sort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are expected to be </a:t>
            </a:r>
            <a:r>
              <a:rPr b="1" i="1" lang="en-US" sz="3200" u="none" cap="none" strike="noStrike">
                <a:solidFill>
                  <a:schemeClr val="lt1"/>
                </a:solidFill>
              </a:rPr>
              <a:t>familiar </a:t>
            </a:r>
            <a:r>
              <a:rPr b="0" i="0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three different types of sorts: </a:t>
            </a:r>
            <a:endParaRPr b="0" i="0" sz="3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9569" lvl="1" marL="74295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◆"/>
            </a:pPr>
            <a:r>
              <a:rPr b="0" i="0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</a:t>
            </a:r>
            <a:endParaRPr/>
          </a:p>
          <a:p>
            <a:pPr indent="-369569" lvl="1" marL="74295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◆"/>
            </a:pPr>
            <a:r>
              <a:rPr b="0" i="0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</a:t>
            </a:r>
            <a:endParaRPr/>
          </a:p>
          <a:p>
            <a:pPr indent="-369569" lvl="1" marL="74295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◆"/>
            </a:pPr>
            <a:r>
              <a:rPr b="0" i="0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 Sort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are also expected to be able to code the sorting “helper” functions </a:t>
            </a:r>
            <a:r>
              <a:rPr b="0" i="1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</a:t>
            </a:r>
            <a:r>
              <a:rPr b="0" i="0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b="0" i="1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swap</a:t>
            </a:r>
            <a:endParaRPr/>
          </a:p>
        </p:txBody>
      </p:sp>
      <p:sp>
        <p:nvSpPr>
          <p:cNvPr id="131" name="Google Shape;131;p1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19" name="Google Shape;319;p41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320" name="Google Shape;320;p41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Finally, the numbers are sorted</a:t>
            </a:r>
            <a:endParaRPr/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5   7   12   18   34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26" name="Google Shape;326;p42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 Animation</a:t>
            </a:r>
            <a:endParaRPr/>
          </a:p>
        </p:txBody>
      </p:sp>
      <p:pic>
        <p:nvPicPr>
          <p:cNvPr id="327" name="Google Shape;32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050" y="1314450"/>
            <a:ext cx="5607844" cy="172878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2"/>
          <p:cNvSpPr txBox="1"/>
          <p:nvPr/>
        </p:nvSpPr>
        <p:spPr>
          <a:xfrm>
            <a:off x="1384700" y="3473381"/>
            <a:ext cx="68580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is an “improved” bubble sort that stops early if no swap is performed for an entire pass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visualgo.net/bn/sorting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34" name="Google Shape;334;p43"/>
          <p:cNvSpPr txBox="1"/>
          <p:nvPr>
            <p:ph type="title"/>
          </p:nvPr>
        </p:nvSpPr>
        <p:spPr>
          <a:xfrm>
            <a:off x="1371600" y="7144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</a:t>
            </a:r>
            <a:endParaRPr b="0" i="0" sz="4400" u="none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 sz="2400"/>
              <a:t>“One pass” means one loop through all the numbers</a:t>
            </a:r>
            <a:endParaRPr sz="2400"/>
          </a:p>
        </p:txBody>
      </p:sp>
      <p:sp>
        <p:nvSpPr>
          <p:cNvPr id="335" name="Google Shape;335;p43"/>
          <p:cNvSpPr txBox="1"/>
          <p:nvPr>
            <p:ph idx="1" type="body"/>
          </p:nvPr>
        </p:nvSpPr>
        <p:spPr>
          <a:xfrm>
            <a:off x="1828800" y="1828800"/>
            <a:ext cx="64008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After one pass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After two passes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After three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After four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41" name="Google Shape;341;p44"/>
          <p:cNvSpPr txBox="1"/>
          <p:nvPr>
            <p:ph type="title"/>
          </p:nvPr>
        </p:nvSpPr>
        <p:spPr>
          <a:xfrm>
            <a:off x="1371600" y="7144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</a:t>
            </a:r>
            <a:endParaRPr/>
          </a:p>
        </p:txBody>
      </p:sp>
      <p:sp>
        <p:nvSpPr>
          <p:cNvPr id="342" name="Google Shape;342;p44"/>
          <p:cNvSpPr txBox="1"/>
          <p:nvPr>
            <p:ph idx="1" type="body"/>
          </p:nvPr>
        </p:nvSpPr>
        <p:spPr>
          <a:xfrm>
            <a:off x="1828800" y="1828800"/>
            <a:ext cx="64008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1  2  7	After one pass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After two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After three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After four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48" name="Google Shape;348;p45"/>
          <p:cNvSpPr txBox="1"/>
          <p:nvPr>
            <p:ph type="title"/>
          </p:nvPr>
        </p:nvSpPr>
        <p:spPr>
          <a:xfrm>
            <a:off x="1371600" y="7144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</a:t>
            </a:r>
            <a:endParaRPr/>
          </a:p>
        </p:txBody>
      </p:sp>
      <p:sp>
        <p:nvSpPr>
          <p:cNvPr id="349" name="Google Shape;349;p45"/>
          <p:cNvSpPr txBox="1"/>
          <p:nvPr>
            <p:ph idx="1" type="body"/>
          </p:nvPr>
        </p:nvSpPr>
        <p:spPr>
          <a:xfrm>
            <a:off x="1828800" y="1828800"/>
            <a:ext cx="66294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1  2  7	After one pass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1  2  5  7	After two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After three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After four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55" name="Google Shape;355;p46"/>
          <p:cNvSpPr txBox="1"/>
          <p:nvPr>
            <p:ph type="title"/>
          </p:nvPr>
        </p:nvSpPr>
        <p:spPr>
          <a:xfrm>
            <a:off x="1371600" y="7144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</a:t>
            </a:r>
            <a:endParaRPr/>
          </a:p>
        </p:txBody>
      </p:sp>
      <p:sp>
        <p:nvSpPr>
          <p:cNvPr id="356" name="Google Shape;356;p46"/>
          <p:cNvSpPr txBox="1"/>
          <p:nvPr>
            <p:ph idx="1" type="body"/>
          </p:nvPr>
        </p:nvSpPr>
        <p:spPr>
          <a:xfrm>
            <a:off x="1828800" y="1828800"/>
            <a:ext cx="67056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1  2  7	After one pass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1  2  5  7	After two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After three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After four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62" name="Google Shape;362;p47"/>
          <p:cNvSpPr txBox="1"/>
          <p:nvPr>
            <p:ph type="title"/>
          </p:nvPr>
        </p:nvSpPr>
        <p:spPr>
          <a:xfrm>
            <a:off x="1371600" y="7144"/>
            <a:ext cx="7543800" cy="16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</a:t>
            </a:r>
            <a:endParaRPr/>
          </a:p>
        </p:txBody>
      </p:sp>
      <p:sp>
        <p:nvSpPr>
          <p:cNvPr id="363" name="Google Shape;363;p47"/>
          <p:cNvSpPr txBox="1"/>
          <p:nvPr>
            <p:ph idx="1" type="body"/>
          </p:nvPr>
        </p:nvSpPr>
        <p:spPr>
          <a:xfrm>
            <a:off x="1828800" y="1828800"/>
            <a:ext cx="64770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1  2  7	After one pass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1  2  5  7	After two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After three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After four passes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69" name="Google Shape;369;p48"/>
          <p:cNvSpPr txBox="1"/>
          <p:nvPr>
            <p:ph type="title"/>
          </p:nvPr>
        </p:nvSpPr>
        <p:spPr>
          <a:xfrm>
            <a:off x="201950" y="457200"/>
            <a:ext cx="87135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Pause here and complete A &amp; B</a:t>
            </a:r>
            <a:endParaRPr/>
          </a:p>
        </p:txBody>
      </p:sp>
      <p:pic>
        <p:nvPicPr>
          <p:cNvPr id="370" name="Google Shape;37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7325" y="1314450"/>
            <a:ext cx="3622009" cy="36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9775" y="1407775"/>
            <a:ext cx="4455124" cy="35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4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77" name="Google Shape;377;p49"/>
          <p:cNvSpPr txBox="1"/>
          <p:nvPr>
            <p:ph type="title"/>
          </p:nvPr>
        </p:nvSpPr>
        <p:spPr>
          <a:xfrm>
            <a:off x="201950" y="457200"/>
            <a:ext cx="87135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 sz="3600">
                <a:solidFill>
                  <a:srgbClr val="FFFF00"/>
                </a:solidFill>
              </a:rPr>
              <a:t>Check your answers</a:t>
            </a:r>
            <a:r>
              <a:rPr lang="en-US" sz="3600"/>
              <a:t> at </a:t>
            </a:r>
            <a:r>
              <a:rPr lang="en-US" sz="3600" u="sng">
                <a:solidFill>
                  <a:schemeClr val="hlink"/>
                </a:solidFill>
                <a:hlinkClick r:id="rId4"/>
              </a:rPr>
              <a:t>apcslowell.github.io</a:t>
            </a:r>
            <a:endParaRPr sz="3600"/>
          </a:p>
        </p:txBody>
      </p:sp>
      <p:cxnSp>
        <p:nvCxnSpPr>
          <p:cNvPr id="378" name="Google Shape;378;p49"/>
          <p:cNvCxnSpPr/>
          <p:nvPr/>
        </p:nvCxnSpPr>
        <p:spPr>
          <a:xfrm rot="10800000">
            <a:off x="3983450" y="4300200"/>
            <a:ext cx="2113800" cy="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84" name="Google Shape;384;p50"/>
          <p:cNvSpPr txBox="1"/>
          <p:nvPr>
            <p:ph type="title"/>
          </p:nvPr>
        </p:nvSpPr>
        <p:spPr>
          <a:xfrm>
            <a:off x="1169975" y="100575"/>
            <a:ext cx="77724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385" name="Google Shape;385;p50"/>
          <p:cNvSpPr txBox="1"/>
          <p:nvPr>
            <p:ph idx="1" type="body"/>
          </p:nvPr>
        </p:nvSpPr>
        <p:spPr>
          <a:xfrm>
            <a:off x="1169987" y="709125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1" i="1" lang="en-US"/>
              <a:t>Selects </a:t>
            </a:r>
            <a:r>
              <a:rPr lang="en-US"/>
              <a:t>the smallest element and swaps it into position</a:t>
            </a:r>
            <a:endParaRPr/>
          </a:p>
          <a:p>
            <a:pPr indent="-609600" lvl="0" marL="609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Like Bubble Sort, but with fewer swaps</a:t>
            </a:r>
            <a:endParaRPr/>
          </a:p>
          <a:p>
            <a:pPr indent="-609600" lvl="0" marL="6096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We'll use a “</a:t>
            </a:r>
            <a:r>
              <a:rPr b="0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” to keep track of the </a:t>
            </a:r>
            <a:r>
              <a:rPr b="1" i="1" lang="en-US"/>
              <a:t>index 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the smallest integer</a:t>
            </a:r>
            <a:endParaRPr/>
          </a:p>
          <a:p>
            <a:pPr indent="-609600" lvl="0" marL="6096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Then we’ll do one swap at the end of each pass</a:t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18   5   7</a:t>
            </a:r>
            <a:endParaRPr/>
          </a:p>
          <a:p>
            <a:pPr indent="-609600" lvl="0" marL="609600" rtl="0" algn="ctr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0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Timing and efficiency</a:t>
            </a:r>
            <a:endParaRPr/>
          </a:p>
        </p:txBody>
      </p:sp>
      <p:sp>
        <p:nvSpPr>
          <p:cNvPr id="137" name="Google Shape;137;p15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One aspect of program efficiency is </a:t>
            </a:r>
            <a:r>
              <a:rPr b="1" i="1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much time </a:t>
            </a:r>
            <a:r>
              <a:rPr b="0" i="0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program takes to execute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you guess the other aspect of efficiency?</a:t>
            </a:r>
            <a:endParaRPr/>
          </a:p>
        </p:txBody>
      </p:sp>
      <p:sp>
        <p:nvSpPr>
          <p:cNvPr id="138" name="Google Shape;138;p1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91" name="Google Shape;391;p51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392" name="Google Shape;392;p51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12   34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5   7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0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398" name="Google Shape;398;p52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399" name="Google Shape;399;p52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12   34   18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0 3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400" name="Google Shape;400;p52"/>
          <p:cNvCxnSpPr/>
          <p:nvPr/>
        </p:nvCxnSpPr>
        <p:spPr>
          <a:xfrm flipH="1">
            <a:off x="5296050" y="2715950"/>
            <a:ext cx="304800" cy="342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06" name="Google Shape;406;p53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07" name="Google Shape;407;p53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12   34   18   5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3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13" name="Google Shape;413;p54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14" name="Google Shape;414;p54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After one pass through the numbers, we'll swap the position marked by the flag with the first number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34   18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3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20" name="Google Shape;420;p55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21" name="Google Shape;421;p55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After one pass through the numbers, we'll swap the position marked by the flag with the first number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34   18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3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27" name="Google Shape;427;p56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28" name="Google Shape;428;p56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first number is now sorted, so we'll start the process again from the next position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34 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1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34" name="Google Shape;434;p57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35" name="Google Shape;435;p57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34   18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12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2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41" name="Google Shape;441;p58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42" name="Google Shape;442;p58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34   18   12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3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48" name="Google Shape;448;p59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49" name="Google Shape;449;p59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18   12 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 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6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55" name="Google Shape;455;p60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56" name="Google Shape;456;p60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18   12  34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 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4" name="Google Shape;144;p16"/>
          <p:cNvSpPr txBox="1"/>
          <p:nvPr>
            <p:ph type="title"/>
          </p:nvPr>
        </p:nvSpPr>
        <p:spPr>
          <a:xfrm>
            <a:off x="1143000" y="6505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Times New Roman"/>
              <a:buNone/>
            </a:pPr>
            <a:r>
              <a:rPr b="0" i="0" lang="en-US" sz="36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the output of this code fragment?</a:t>
            </a:r>
            <a:endParaRPr/>
          </a:p>
        </p:txBody>
      </p:sp>
      <p:sp>
        <p:nvSpPr>
          <p:cNvPr id="145" name="Google Shape;145;p16"/>
          <p:cNvSpPr txBox="1"/>
          <p:nvPr>
            <p:ph idx="1" type="body"/>
          </p:nvPr>
        </p:nvSpPr>
        <p:spPr>
          <a:xfrm>
            <a:off x="1143000" y="771450"/>
            <a:ext cx="75438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int nCount = 0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 n = 10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for(int x = 0; x &lt; </a:t>
            </a:r>
            <a:r>
              <a:rPr b="1" i="0" lang="en-US" sz="2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 x++){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for(int y = 0; y &lt; </a:t>
            </a:r>
            <a:r>
              <a:rPr b="1" i="0" lang="en-US" sz="2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 y++){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i="0" lang="en-US" sz="28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nCount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++;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System.out.println(</a:t>
            </a:r>
            <a:r>
              <a:rPr b="1" i="0" lang="en-US" sz="28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nCount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Char char="■"/>
            </a:pP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would the output be if </a:t>
            </a:r>
            <a:r>
              <a:rPr b="1" i="0" lang="en-US" sz="2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was 5? or 20?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Char char="■"/>
            </a:pP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effect does doubling </a:t>
            </a:r>
            <a:r>
              <a:rPr b="1" i="0" lang="en-US" sz="2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have on </a:t>
            </a:r>
            <a:r>
              <a:rPr b="1" i="0" lang="en-US" sz="28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nCount</a:t>
            </a: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 b="0" i="0" sz="28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6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62" name="Google Shape;462;p61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63" name="Google Shape;463;p61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18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12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34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 2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69" name="Google Shape;469;p62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70" name="Google Shape;470;p62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18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34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 3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76" name="Google Shape;476;p63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77" name="Google Shape;477;p63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 3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83" name="Google Shape;483;p64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84" name="Google Shape;484;p64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34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 3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90" name="Google Shape;490;p65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endParaRPr/>
          </a:p>
        </p:txBody>
      </p:sp>
      <p:sp>
        <p:nvSpPr>
          <p:cNvPr id="491" name="Google Shape;491;p65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18  34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flag =  3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497" name="Google Shape;497;p66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498" name="Google Shape;498;p66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 starts by sorting the first part of the list</a:t>
            </a:r>
            <a:endParaRPr/>
          </a:p>
          <a:p>
            <a:pPr indent="-609600" lvl="0" marL="6096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first unsorted number is </a:t>
            </a:r>
            <a:r>
              <a:rPr b="0" i="1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inserted</a:t>
            </a: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into the sorted part of the list</a:t>
            </a:r>
            <a:endParaRPr/>
          </a:p>
          <a:p>
            <a:pPr indent="-457200" lvl="0" marL="6096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12   34   18   5   7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04" name="Google Shape;504;p67"/>
          <p:cNvSpPr txBox="1"/>
          <p:nvPr>
            <p:ph type="title"/>
          </p:nvPr>
        </p:nvSpPr>
        <p:spPr>
          <a:xfrm>
            <a:off x="1169975" y="45925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05" name="Google Shape;505;p67"/>
          <p:cNvSpPr txBox="1"/>
          <p:nvPr>
            <p:ph idx="1" type="body"/>
          </p:nvPr>
        </p:nvSpPr>
        <p:spPr>
          <a:xfrm>
            <a:off x="1169987" y="903331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single number by itself is sorted, so we will start with the first number as the sorted part of the list</a:t>
            </a:r>
            <a:endParaRPr/>
          </a:p>
          <a:p>
            <a:pPr indent="-609600" lvl="0" marL="6096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We'll store the first number after the sorted section in a temporary variable</a:t>
            </a:r>
            <a:endParaRPr/>
          </a:p>
          <a:p>
            <a:pPr indent="-609600" lvl="0" marL="6096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__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18   5   7</a:t>
            </a:r>
            <a:endParaRPr/>
          </a:p>
          <a:p>
            <a:pPr indent="-609600" lvl="0" marL="609600" rtl="0" algn="ctr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11" name="Google Shape;511;p68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12" name="Google Shape;512;p68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Where should we insert the 34? Do we need to “slide” the 12 over?</a:t>
            </a:r>
            <a:endParaRPr/>
          </a:p>
          <a:p>
            <a:pPr indent="-609600" lvl="0" marL="6096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Notice that we are not considering </a:t>
            </a:r>
            <a:r>
              <a:rPr b="0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rest of the numbers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__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18   5   7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34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18" name="Google Shape;518;p69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19" name="Google Shape;519;p69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 we need to “slide” the 34 over to make room for the 18? Do we “slide” the 12?</a:t>
            </a:r>
            <a:endParaRPr/>
          </a:p>
          <a:p>
            <a:pPr indent="-609600" lvl="0" marL="6096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__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18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7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25" name="Google Shape;525;p70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26" name="Google Shape;526;p70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__   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18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1" name="Google Shape;151;p17"/>
          <p:cNvSpPr txBox="1"/>
          <p:nvPr>
            <p:ph type="title"/>
          </p:nvPr>
        </p:nvSpPr>
        <p:spPr>
          <a:xfrm>
            <a:off x="1143000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Times New Roman"/>
              <a:buNone/>
            </a:pPr>
            <a:r>
              <a:rPr b="0" i="0" lang="en-US" sz="36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O(n</a:t>
            </a:r>
            <a:r>
              <a:rPr b="0" baseline="30000" i="0" lang="en-US" sz="36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b="0" i="0" lang="en-US" sz="36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/>
          </a:p>
        </p:txBody>
      </p:sp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1143012" y="790181"/>
            <a:ext cx="7772400" cy="23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0" i="0" lang="en-US" sz="3200" u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nested loops </a:t>
            </a:r>
            <a:r>
              <a:rPr b="0" i="0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are “multiplied"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efficiency of this type of algorithm is </a:t>
            </a:r>
            <a:r>
              <a:rPr b="1" i="1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O(n</a:t>
            </a:r>
            <a:r>
              <a:rPr b="1" baseline="30000" i="1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i="1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Doubling </a:t>
            </a:r>
            <a:r>
              <a:rPr b="0" i="0" lang="en-US" sz="320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b="0" i="0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1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quadruples</a:t>
            </a:r>
            <a:r>
              <a:rPr b="0" i="0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the amount of work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1" sz="32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for(int x = 0; x &lt;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; x++)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for(int y = 0; y &lt; </a:t>
            </a:r>
            <a:r>
              <a:rPr b="1" i="0" lang="en-US" sz="32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="1" i="0" lang="en-US" sz="32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; y++)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32" name="Google Shape;532;p71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33" name="Google Shape;533;p71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12   18   34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__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5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7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39" name="Google Shape;539;p72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40" name="Google Shape;540;p72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18   __   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5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7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46" name="Google Shape;546;p73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47" name="Google Shape;547;p73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__   18   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5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53" name="Google Shape;553;p74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54" name="Google Shape;554;p74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__   12   18   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b="1" i="0" lang="en-US" sz="32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5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7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60" name="Google Shape;560;p75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61" name="Google Shape;561;p75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5   12   18   34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__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7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67" name="Google Shape;567;p76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68" name="Google Shape;568;p76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12   18   __   34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7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74" name="Google Shape;574;p77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75" name="Google Shape;575;p77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12   __   18   34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7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81" name="Google Shape;581;p78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82" name="Google Shape;582;p78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__   12   18   34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7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88" name="Google Shape;588;p79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endParaRPr/>
          </a:p>
        </p:txBody>
      </p:sp>
      <p:sp>
        <p:nvSpPr>
          <p:cNvPr id="589" name="Google Shape;589;p79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5   7   12   18   34</a:t>
            </a:r>
            <a:endParaRPr/>
          </a:p>
          <a:p>
            <a:pPr indent="-609600" lvl="0" marL="6096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 = 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8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95" name="Google Shape;595;p80"/>
          <p:cNvSpPr txBox="1"/>
          <p:nvPr/>
        </p:nvSpPr>
        <p:spPr>
          <a:xfrm>
            <a:off x="274750" y="710381"/>
            <a:ext cx="13419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</a:t>
            </a:r>
            <a:endParaRPr sz="2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6" name="Google Shape;596;p80"/>
          <p:cNvSpPr txBox="1"/>
          <p:nvPr/>
        </p:nvSpPr>
        <p:spPr>
          <a:xfrm>
            <a:off x="274750" y="3059588"/>
            <a:ext cx="13419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</a:t>
            </a:r>
            <a:endParaRPr sz="2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97" name="Google Shape;597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9050" y="114300"/>
            <a:ext cx="5028699" cy="1610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9050" y="1839356"/>
            <a:ext cx="5028693" cy="3254238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80"/>
          <p:cNvSpPr txBox="1"/>
          <p:nvPr/>
        </p:nvSpPr>
        <p:spPr>
          <a:xfrm>
            <a:off x="142750" y="4821788"/>
            <a:ext cx="1605900" cy="2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visualgo.net/bn/sorting</a:t>
            </a:r>
            <a:endParaRPr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8" name="Google Shape;158;p18"/>
          <p:cNvSpPr txBox="1"/>
          <p:nvPr>
            <p:ph type="title"/>
          </p:nvPr>
        </p:nvSpPr>
        <p:spPr>
          <a:xfrm>
            <a:off x="0" y="45720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Due Friday 3/26 </a:t>
            </a:r>
            <a:r>
              <a:rPr lang="en-US"/>
              <a:t>Sorting Worksheet 1</a:t>
            </a:r>
            <a:endParaRPr/>
          </a:p>
        </p:txBody>
      </p:sp>
      <p:pic>
        <p:nvPicPr>
          <p:cNvPr id="159" name="Google Shape;15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7325" y="1314450"/>
            <a:ext cx="3622009" cy="36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8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05" name="Google Shape;605;p81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mes New Roman"/>
              <a:buNone/>
            </a:pPr>
            <a:r>
              <a:rPr b="0" i="0" lang="en-US" sz="40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</a:t>
            </a:r>
            <a:r>
              <a:rPr lang="en-US" sz="4000"/>
              <a:t>vs. Bubble Sort </a:t>
            </a:r>
            <a:r>
              <a:rPr lang="en-US" sz="3000"/>
              <a:t>(stop at 4:25)</a:t>
            </a:r>
            <a:endParaRPr sz="3000"/>
          </a:p>
        </p:txBody>
      </p:sp>
      <p:sp>
        <p:nvSpPr>
          <p:cNvPr id="606" name="Google Shape;606;p81"/>
          <p:cNvSpPr txBox="1"/>
          <p:nvPr>
            <p:ph idx="1" type="body"/>
          </p:nvPr>
        </p:nvSpPr>
        <p:spPr>
          <a:xfrm>
            <a:off x="1169987" y="1371600"/>
            <a:ext cx="777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sz="2000" u="sng">
                <a:solidFill>
                  <a:schemeClr val="hlink"/>
                </a:solidFill>
                <a:hlinkClick r:id="rId3"/>
              </a:rPr>
              <a:t>www.youtube.com/watch?v=TZRWRjq2CAg</a:t>
            </a:r>
            <a:endParaRPr/>
          </a:p>
        </p:txBody>
      </p:sp>
      <p:pic>
        <p:nvPicPr>
          <p:cNvPr id="607" name="Google Shape;607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200" y="1714500"/>
            <a:ext cx="5029199" cy="3077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8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13" name="Google Shape;613;p82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  <p:sp>
        <p:nvSpPr>
          <p:cNvPr id="614" name="Google Shape;614;p82"/>
          <p:cNvSpPr txBox="1"/>
          <p:nvPr>
            <p:ph idx="1" type="body"/>
          </p:nvPr>
        </p:nvSpPr>
        <p:spPr>
          <a:xfrm>
            <a:off x="1740800" y="45425"/>
            <a:ext cx="7364700" cy="48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8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20" name="Google Shape;620;p83"/>
          <p:cNvSpPr txBox="1"/>
          <p:nvPr>
            <p:ph idx="1" type="body"/>
          </p:nvPr>
        </p:nvSpPr>
        <p:spPr>
          <a:xfrm>
            <a:off x="1687237" y="45425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_  _  _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21" name="Google Shape;621;p83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8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27" name="Google Shape;627;p84"/>
          <p:cNvSpPr txBox="1"/>
          <p:nvPr>
            <p:ph idx="1" type="body"/>
          </p:nvPr>
        </p:nvSpPr>
        <p:spPr>
          <a:xfrm>
            <a:off x="1686487" y="121475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457200" lvl="0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457200" lvl="0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#2</a:t>
            </a:r>
            <a:endParaRPr/>
          </a:p>
          <a:p>
            <a:pPr indent="457200" lvl="0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#3</a:t>
            </a:r>
            <a:endParaRPr/>
          </a:p>
          <a:p>
            <a:pPr indent="457200" lvl="0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457200" lvl="0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_  _  _  _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28" name="Google Shape;628;p84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8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34" name="Google Shape;634;p85"/>
          <p:cNvSpPr txBox="1"/>
          <p:nvPr>
            <p:ph idx="1" type="body"/>
          </p:nvPr>
        </p:nvSpPr>
        <p:spPr>
          <a:xfrm>
            <a:off x="1667362" y="0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_  _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457200" lvl="0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35" name="Google Shape;635;p85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8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41" name="Google Shape;641;p86"/>
          <p:cNvSpPr txBox="1"/>
          <p:nvPr>
            <p:ph idx="1" type="body"/>
          </p:nvPr>
        </p:nvSpPr>
        <p:spPr>
          <a:xfrm>
            <a:off x="1676937" y="45425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42" name="Google Shape;642;p86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8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48" name="Google Shape;648;p87"/>
          <p:cNvSpPr txBox="1"/>
          <p:nvPr>
            <p:ph idx="1" type="body"/>
          </p:nvPr>
        </p:nvSpPr>
        <p:spPr>
          <a:xfrm>
            <a:off x="1676937" y="45425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5  7  _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49" name="Google Shape;649;p87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8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55" name="Google Shape;655;p88"/>
          <p:cNvSpPr txBox="1"/>
          <p:nvPr>
            <p:ph idx="1" type="body"/>
          </p:nvPr>
        </p:nvSpPr>
        <p:spPr>
          <a:xfrm>
            <a:off x="1686487" y="121450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5  7  2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56" name="Google Shape;656;p88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8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62" name="Google Shape;662;p89"/>
          <p:cNvSpPr txBox="1"/>
          <p:nvPr>
            <p:ph idx="1" type="body"/>
          </p:nvPr>
        </p:nvSpPr>
        <p:spPr>
          <a:xfrm>
            <a:off x="1657787" y="45425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5  7  2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63" name="Google Shape;663;p89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9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69" name="Google Shape;669;p90"/>
          <p:cNvSpPr txBox="1"/>
          <p:nvPr>
            <p:ph idx="1" type="body"/>
          </p:nvPr>
        </p:nvSpPr>
        <p:spPr>
          <a:xfrm>
            <a:off x="1676912" y="45425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5  7  2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_  _  5  _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70" name="Google Shape;670;p90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5" name="Google Shape;165;p19"/>
          <p:cNvSpPr txBox="1"/>
          <p:nvPr>
            <p:ph type="title"/>
          </p:nvPr>
        </p:nvSpPr>
        <p:spPr>
          <a:xfrm>
            <a:off x="1095200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Times New Roman"/>
              <a:buNone/>
            </a:pPr>
            <a:r>
              <a:rPr b="0" i="0" lang="en-US" sz="36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O(n</a:t>
            </a:r>
            <a:r>
              <a:rPr b="0" baseline="30000" i="0" lang="en-US" sz="36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b="0" i="0" lang="en-US" sz="36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Sorting Algorithms</a:t>
            </a:r>
            <a:endParaRPr/>
          </a:p>
        </p:txBody>
      </p:sp>
      <p:sp>
        <p:nvSpPr>
          <p:cNvPr id="166" name="Google Shape;166;p19"/>
          <p:cNvSpPr txBox="1"/>
          <p:nvPr>
            <p:ph idx="1" type="body"/>
          </p:nvPr>
        </p:nvSpPr>
        <p:spPr>
          <a:xfrm>
            <a:off x="1095212" y="9719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Noto Sans Symbols"/>
              <a:buChar char="■"/>
            </a:pPr>
            <a:r>
              <a:rPr b="0" i="0" lang="en-US" sz="36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Characterized by nested loops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2400"/>
              <a:buFont typeface="Noto Sans Symbols"/>
              <a:buChar char="◆"/>
            </a:pPr>
            <a:r>
              <a:rPr b="0" i="0" lang="en-US" sz="4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Bubble Sort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2400"/>
              <a:buFont typeface="Noto Sans Symbols"/>
              <a:buChar char="◆"/>
            </a:pPr>
            <a:r>
              <a:rPr b="0" i="0" lang="en-US" sz="4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Selection Sort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2400"/>
              <a:buFont typeface="Noto Sans Symbols"/>
              <a:buChar char="◆"/>
            </a:pPr>
            <a:r>
              <a:rPr b="0" i="0" lang="en-US" sz="4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Insertion Sort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Noto Sans Symbols"/>
              <a:buChar char="■"/>
            </a:pPr>
            <a:r>
              <a:rPr b="0" i="0" lang="en-US" sz="4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Doubling the data </a:t>
            </a:r>
            <a:r>
              <a:rPr b="0" i="1" lang="en-US" sz="4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Quadruples</a:t>
            </a:r>
            <a:r>
              <a:rPr b="0" i="0" lang="en-US" sz="4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(4 x) the time it takes to sort</a:t>
            </a:r>
            <a:endParaRPr/>
          </a:p>
          <a:p>
            <a:pPr indent="-152400" lvl="0" marL="342900" rtl="0" algn="l">
              <a:spcBef>
                <a:spcPts val="8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0" i="0" sz="40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9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76" name="Google Shape;676;p91"/>
          <p:cNvSpPr txBox="1"/>
          <p:nvPr>
            <p:ph idx="1" type="body"/>
          </p:nvPr>
        </p:nvSpPr>
        <p:spPr>
          <a:xfrm>
            <a:off x="1667362" y="0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5  7  2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7  5  2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77" name="Google Shape;677;p91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9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83" name="Google Shape;683;p92"/>
          <p:cNvSpPr txBox="1"/>
          <p:nvPr>
            <p:ph idx="1" type="body"/>
          </p:nvPr>
        </p:nvSpPr>
        <p:spPr>
          <a:xfrm>
            <a:off x="1686512" y="45425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5  7  2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7  5  2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2  _  _  4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84" name="Google Shape;684;p92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9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90" name="Google Shape;690;p93"/>
          <p:cNvSpPr txBox="1"/>
          <p:nvPr>
            <p:ph idx="1" type="body"/>
          </p:nvPr>
        </p:nvSpPr>
        <p:spPr>
          <a:xfrm>
            <a:off x="1667362" y="45425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5  7  2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7  5  2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7  5  4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91" name="Google Shape;691;p93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9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97" name="Google Shape;697;p94"/>
          <p:cNvSpPr txBox="1"/>
          <p:nvPr>
            <p:ph idx="1" type="body"/>
          </p:nvPr>
        </p:nvSpPr>
        <p:spPr>
          <a:xfrm>
            <a:off x="1686512" y="45425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#2</a:t>
            </a:r>
            <a:endParaRPr/>
          </a:p>
          <a:p>
            <a:pPr indent="457200" lvl="0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5  7  2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7  5  2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7  5  4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4  _  7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98" name="Google Shape;698;p94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9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04" name="Google Shape;704;p95"/>
          <p:cNvSpPr txBox="1"/>
          <p:nvPr>
            <p:ph idx="1" type="body"/>
          </p:nvPr>
        </p:nvSpPr>
        <p:spPr>
          <a:xfrm>
            <a:off x="1657787" y="45425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#2</a:t>
            </a:r>
            <a:endParaRPr/>
          </a:p>
          <a:p>
            <a:pPr indent="457200" lvl="0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5  7  2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7  5  2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7  5  4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_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05" name="Google Shape;705;p95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9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11" name="Google Shape;711;p96"/>
          <p:cNvSpPr txBox="1"/>
          <p:nvPr>
            <p:ph idx="1" type="body"/>
          </p:nvPr>
        </p:nvSpPr>
        <p:spPr>
          <a:xfrm>
            <a:off x="1667362" y="45425"/>
            <a:ext cx="77724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5  7  2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7  5  2	First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7  5  4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_  _  _  5  _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2" name="Google Shape;712;p96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9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18" name="Google Shape;718;p97"/>
          <p:cNvSpPr txBox="1"/>
          <p:nvPr>
            <p:ph idx="1" type="body"/>
          </p:nvPr>
        </p:nvSpPr>
        <p:spPr>
          <a:xfrm>
            <a:off x="1667362" y="0"/>
            <a:ext cx="78216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 	Insert pos #1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4  5  7  1  2 	Insert pos #2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5  7  2	Insert pos #3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Insert pos #4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0" i="0" lang="en-US" sz="2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 Sort</a:t>
            </a:r>
            <a:r>
              <a:rPr lang="en-US"/>
              <a:t>	</a:t>
            </a: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5  4  7  1  2	Unsorted List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4  7  5  2	First pass</a:t>
            </a:r>
            <a:endParaRPr/>
          </a:p>
          <a:p>
            <a:pPr indent="457200" lvl="0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7  5  4	Second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	Third pass</a:t>
            </a:r>
            <a:endParaRPr/>
          </a:p>
          <a:p>
            <a:pPr indent="-342900" lvl="0" marL="21717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b="1" i="0" lang="en-US" sz="24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  2  4  5  7 	Fourth pass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9" name="Google Shape;719;p97"/>
          <p:cNvSpPr txBox="1"/>
          <p:nvPr>
            <p:ph type="title"/>
          </p:nvPr>
        </p:nvSpPr>
        <p:spPr>
          <a:xfrm>
            <a:off x="43050" y="45425"/>
            <a:ext cx="2520300" cy="24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the charts</a:t>
            </a:r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9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25" name="Google Shape;725;p98"/>
          <p:cNvSpPr txBox="1"/>
          <p:nvPr>
            <p:ph type="title"/>
          </p:nvPr>
        </p:nvSpPr>
        <p:spPr>
          <a:xfrm>
            <a:off x="201950" y="457200"/>
            <a:ext cx="87135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Pause here and complete C - F</a:t>
            </a:r>
            <a:endParaRPr/>
          </a:p>
        </p:txBody>
      </p:sp>
      <p:pic>
        <p:nvPicPr>
          <p:cNvPr id="726" name="Google Shape;726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7325" y="1314450"/>
            <a:ext cx="3622009" cy="36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9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32" name="Google Shape;732;p99"/>
          <p:cNvSpPr txBox="1"/>
          <p:nvPr>
            <p:ph type="title"/>
          </p:nvPr>
        </p:nvSpPr>
        <p:spPr>
          <a:xfrm>
            <a:off x="68575" y="146831"/>
            <a:ext cx="89838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A b</a:t>
            </a:r>
            <a:r>
              <a:rPr lang="en-US"/>
              <a:t>ubble sort animation with dots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 sz="2400"/>
              <a:t>Instead of a bar graph, there is a dot at what would be the top of the bar</a:t>
            </a:r>
            <a:endParaRPr sz="2400"/>
          </a:p>
        </p:txBody>
      </p:sp>
      <p:pic>
        <p:nvPicPr>
          <p:cNvPr id="733" name="Google Shape;733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4887" y="1478419"/>
            <a:ext cx="2800744" cy="2370638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99"/>
          <p:cNvSpPr txBox="1"/>
          <p:nvPr/>
        </p:nvSpPr>
        <p:spPr>
          <a:xfrm>
            <a:off x="1897338" y="4046213"/>
            <a:ext cx="51894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hlinkClick r:id="rId4"/>
              </a:rPr>
              <a:t>https://en.wikipedia.org/wiki/Bubble_sort#/media/File:Bubble_sort_animation.gif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10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40" name="Google Shape;740;p100"/>
          <p:cNvSpPr txBox="1"/>
          <p:nvPr>
            <p:ph type="title"/>
          </p:nvPr>
        </p:nvSpPr>
        <p:spPr>
          <a:xfrm>
            <a:off x="215250" y="52519"/>
            <a:ext cx="8713500" cy="125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Insertion Sort: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 sz="3600"/>
              <a:t>White Dash at top with Red Bar graphs</a:t>
            </a:r>
            <a:endParaRPr sz="3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t/>
            </a:r>
            <a:endParaRPr sz="1800"/>
          </a:p>
        </p:txBody>
      </p:sp>
      <p:sp>
        <p:nvSpPr>
          <p:cNvPr id="741" name="Google Shape;741;p100"/>
          <p:cNvSpPr txBox="1"/>
          <p:nvPr/>
        </p:nvSpPr>
        <p:spPr>
          <a:xfrm>
            <a:off x="2788950" y="4611956"/>
            <a:ext cx="35661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hlinkClick r:id="rId3"/>
              </a:rPr>
              <a:t>http://www.algostructure.com/sorting/insertionsort.php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42" name="Google Shape;742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7388" y="1511494"/>
            <a:ext cx="4521994" cy="2900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72" name="Google Shape;172;p20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</a:t>
            </a:r>
            <a:endParaRPr/>
          </a:p>
        </p:txBody>
      </p:sp>
      <p:sp>
        <p:nvSpPr>
          <p:cNvPr id="173" name="Google Shape;173;p20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Let's say we want to sort the following numbers: 12   34   18   5   7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Char char="■"/>
            </a:pPr>
            <a:r>
              <a:rPr b="0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We'll start by comparing the first two</a:t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oto Sans Symbols"/>
              <a:buNone/>
            </a:pPr>
            <a:r>
              <a:t/>
            </a:r>
            <a:endParaRPr b="0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b="1" i="0" lang="en-US" sz="3200" u="none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12   34</a:t>
            </a:r>
            <a:r>
              <a:rPr b="1" i="0" lang="en-US" sz="32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18   5   7</a:t>
            </a:r>
            <a:endParaRPr/>
          </a:p>
          <a:p>
            <a:pPr indent="-190500" lvl="0" marL="342900" rtl="0" algn="l"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i="0" sz="3200" u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101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48" name="Google Shape;748;p101"/>
          <p:cNvSpPr txBox="1"/>
          <p:nvPr>
            <p:ph type="title"/>
          </p:nvPr>
        </p:nvSpPr>
        <p:spPr>
          <a:xfrm>
            <a:off x="215250" y="163969"/>
            <a:ext cx="87135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Video: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13 sorts with dots</a:t>
            </a:r>
            <a:endParaRPr/>
          </a:p>
        </p:txBody>
      </p:sp>
      <p:pic>
        <p:nvPicPr>
          <p:cNvPr id="749" name="Google Shape;749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9613" y="1191778"/>
            <a:ext cx="5793581" cy="3607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02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55" name="Google Shape;755;p102"/>
          <p:cNvSpPr txBox="1"/>
          <p:nvPr>
            <p:ph type="title"/>
          </p:nvPr>
        </p:nvSpPr>
        <p:spPr>
          <a:xfrm>
            <a:off x="0" y="0"/>
            <a:ext cx="89424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Sorting </a:t>
            </a: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Worksheet 2 will give you practice in identifying the type of sort</a:t>
            </a:r>
            <a:endParaRPr/>
          </a:p>
        </p:txBody>
      </p:sp>
      <p:pic>
        <p:nvPicPr>
          <p:cNvPr id="756" name="Google Shape;756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388" y="1371600"/>
            <a:ext cx="3663646" cy="3657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7" name="Google Shape;757;p102"/>
          <p:cNvCxnSpPr/>
          <p:nvPr/>
        </p:nvCxnSpPr>
        <p:spPr>
          <a:xfrm flipH="1">
            <a:off x="1665050" y="2116600"/>
            <a:ext cx="3027000" cy="35520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8" name="Google Shape;758;p102"/>
          <p:cNvSpPr txBox="1"/>
          <p:nvPr>
            <p:ph idx="1" type="body"/>
          </p:nvPr>
        </p:nvSpPr>
        <p:spPr>
          <a:xfrm>
            <a:off x="4736450" y="1467100"/>
            <a:ext cx="4241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■"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This loop just prints the numbers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■"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It’s the same as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■"/>
            </a:pPr>
            <a:r>
              <a:t/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■"/>
            </a:pPr>
            <a:r>
              <a:t/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■"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You want to look at the code in </a:t>
            </a:r>
            <a:r>
              <a:rPr b="1" lang="en-US" sz="2800">
                <a:latin typeface="Courier New"/>
                <a:ea typeface="Courier New"/>
                <a:cs typeface="Courier New"/>
                <a:sym typeface="Courier New"/>
              </a:rPr>
              <a:t>mysterySort</a:t>
            </a:r>
            <a:r>
              <a:rPr lang="en-US" sz="2800">
                <a:latin typeface="Arial"/>
                <a:ea typeface="Arial"/>
                <a:cs typeface="Arial"/>
                <a:sym typeface="Arial"/>
              </a:rPr>
              <a:t> to identify which sort is used 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095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None/>
            </a:pPr>
            <a:r>
              <a:t/>
            </a:r>
            <a:endParaRPr b="0" i="0" sz="28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209550" lvl="0" marL="342900" rtl="0" algn="l"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b="1" i="0" sz="2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759" name="Google Shape;759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4638" y="2652950"/>
            <a:ext cx="4733925" cy="714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0" name="Google Shape;760;p102"/>
          <p:cNvCxnSpPr/>
          <p:nvPr/>
        </p:nvCxnSpPr>
        <p:spPr>
          <a:xfrm rot="10800000">
            <a:off x="2826950" y="3204450"/>
            <a:ext cx="1798500" cy="4071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03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66" name="Google Shape;766;p103"/>
          <p:cNvSpPr txBox="1"/>
          <p:nvPr>
            <p:ph type="title"/>
          </p:nvPr>
        </p:nvSpPr>
        <p:spPr>
          <a:xfrm>
            <a:off x="1143000" y="277181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 </a:t>
            </a:r>
            <a:r>
              <a:rPr lang="en-US"/>
              <a:t>is distinguished by </a:t>
            </a:r>
            <a:r>
              <a:rPr lang="en-US">
                <a:solidFill>
                  <a:srgbClr val="6AA84F"/>
                </a:solidFill>
              </a:rPr>
              <a:t>frequent swapping</a:t>
            </a:r>
            <a:endParaRPr>
              <a:solidFill>
                <a:srgbClr val="6AA84F"/>
              </a:solidFill>
            </a:endParaRPr>
          </a:p>
        </p:txBody>
      </p:sp>
      <p:pic>
        <p:nvPicPr>
          <p:cNvPr id="767" name="Google Shape;767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300" y="1707350"/>
            <a:ext cx="5607844" cy="1728788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03"/>
          <p:cNvSpPr txBox="1"/>
          <p:nvPr/>
        </p:nvSpPr>
        <p:spPr>
          <a:xfrm>
            <a:off x="1384700" y="3473381"/>
            <a:ext cx="68580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is an “improved” bubble sort that stops early if no swap is performed for an entire pass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visualgo.net/bn/sorting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04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74" name="Google Shape;774;p104"/>
          <p:cNvSpPr txBox="1"/>
          <p:nvPr>
            <p:ph type="title"/>
          </p:nvPr>
        </p:nvSpPr>
        <p:spPr>
          <a:xfrm>
            <a:off x="1143000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Bubble Sort Code</a:t>
            </a:r>
            <a:endParaRPr/>
          </a:p>
        </p:txBody>
      </p:sp>
      <p:sp>
        <p:nvSpPr>
          <p:cNvPr id="775" name="Google Shape;775;p104"/>
          <p:cNvSpPr txBox="1"/>
          <p:nvPr>
            <p:ph idx="1" type="body"/>
          </p:nvPr>
        </p:nvSpPr>
        <p:spPr>
          <a:xfrm>
            <a:off x="984300" y="682625"/>
            <a:ext cx="8045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bubbleSort(int[] list)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for (int outer = 0; outer &lt; list.length </a:t>
            </a:r>
            <a:r>
              <a:rPr b="1" i="0" lang="en-US" sz="1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- 1</a:t>
            </a: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 outer++)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for (int inner = 0; inner &lt; list.length </a:t>
            </a:r>
            <a:r>
              <a:rPr b="1" i="0" lang="en-US" sz="1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- 1</a:t>
            </a: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inner++)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1" i="0" sz="20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Char char="■"/>
            </a:pPr>
            <a:r>
              <a:rPr b="0" i="0" lang="en-US" sz="2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We'll start with some nested 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n-US" sz="2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loops that take us through the list of numbers</a:t>
            </a:r>
            <a:endParaRPr b="0" i="0" sz="28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Char char="■"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Since we’ll compare </a:t>
            </a:r>
            <a:r>
              <a:rPr b="1" lang="en-US" sz="2800">
                <a:latin typeface="Courier New"/>
                <a:ea typeface="Courier New"/>
                <a:cs typeface="Courier New"/>
                <a:sym typeface="Courier New"/>
              </a:rPr>
              <a:t>list[inner]</a:t>
            </a:r>
            <a:r>
              <a:rPr lang="en-US" sz="2800">
                <a:latin typeface="Arial"/>
                <a:ea typeface="Arial"/>
                <a:cs typeface="Arial"/>
                <a:sym typeface="Arial"/>
              </a:rPr>
              <a:t> with </a:t>
            </a:r>
            <a:r>
              <a:rPr b="1" lang="en-US" sz="2800">
                <a:latin typeface="Courier New"/>
                <a:ea typeface="Courier New"/>
                <a:cs typeface="Courier New"/>
                <a:sym typeface="Courier New"/>
              </a:rPr>
              <a:t>list[inner + 1]</a:t>
            </a:r>
            <a:r>
              <a:rPr lang="en-US" sz="2800">
                <a:latin typeface="Arial"/>
                <a:ea typeface="Arial"/>
                <a:cs typeface="Arial"/>
                <a:sym typeface="Arial"/>
              </a:rPr>
              <a:t> we</a:t>
            </a:r>
            <a:r>
              <a:rPr lang="en-US" sz="2800">
                <a:latin typeface="Arial"/>
                <a:ea typeface="Arial"/>
                <a:cs typeface="Arial"/>
                <a:sym typeface="Arial"/>
              </a:rPr>
              <a:t>’ll need to</a:t>
            </a:r>
            <a:r>
              <a:rPr lang="en-US" sz="2800">
                <a:latin typeface="Arial"/>
                <a:ea typeface="Arial"/>
                <a:cs typeface="Arial"/>
                <a:sym typeface="Arial"/>
              </a:rPr>
              <a:t> stop the loop </a:t>
            </a:r>
            <a:r>
              <a:rPr lang="en-US" sz="2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1 position early</a:t>
            </a:r>
            <a:endParaRPr sz="28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73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Char char="■"/>
            </a:pPr>
            <a:r>
              <a:rPr lang="en-US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 think of this as </a:t>
            </a:r>
            <a:r>
              <a:rPr i="1" lang="en-US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balancing</a:t>
            </a:r>
            <a:endParaRPr i="1" sz="2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095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None/>
            </a:pPr>
            <a:r>
              <a:t/>
            </a:r>
            <a:endParaRPr b="0" i="0" sz="28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209550" lvl="0" marL="342900" rtl="0" algn="l"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b="1" i="0" sz="2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05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81" name="Google Shape;781;p105"/>
          <p:cNvSpPr txBox="1"/>
          <p:nvPr>
            <p:ph type="title"/>
          </p:nvPr>
        </p:nvSpPr>
        <p:spPr>
          <a:xfrm>
            <a:off x="11430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Bubble Sort Code</a:t>
            </a:r>
            <a:endParaRPr/>
          </a:p>
        </p:txBody>
      </p:sp>
      <p:sp>
        <p:nvSpPr>
          <p:cNvPr id="782" name="Google Shape;782;p105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bubbleSort(int[] list)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for (int outer = 0; outer &lt; list.length - 1; outer++)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for (int inner = 0; inner &lt; list.length-1; </a:t>
            </a: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inner++)</a:t>
            </a: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if (list[inner] &gt; list[inner + 1])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//swap list[inner] &amp; list[inner+1]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 temp = list[inner];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list[inner] = list[inner + 1];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list[inner + 1] = temp;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 b="1" i="0" sz="1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06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88" name="Google Shape;788;p106"/>
          <p:cNvSpPr txBox="1"/>
          <p:nvPr>
            <p:ph type="title"/>
          </p:nvPr>
        </p:nvSpPr>
        <p:spPr>
          <a:xfrm>
            <a:off x="537200" y="457200"/>
            <a:ext cx="8378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can identity Bubble Sort code by the </a:t>
            </a:r>
            <a:r>
              <a:rPr b="0" i="0" lang="en-US" sz="44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swap</a:t>
            </a: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the </a:t>
            </a:r>
            <a:r>
              <a:rPr b="0" i="0" lang="en-US" sz="4400" u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inner loop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789" name="Google Shape;789;p106"/>
          <p:cNvSpPr txBox="1"/>
          <p:nvPr>
            <p:ph idx="1" type="body"/>
          </p:nvPr>
        </p:nvSpPr>
        <p:spPr>
          <a:xfrm>
            <a:off x="1169987" y="1459706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bubbleSort(int[] list)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for (int outer = 0; outer &lt; list.length - 1; outer++)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1800" u="none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for (int inner = 0; inner &lt; list.length-1; </a:t>
            </a:r>
            <a:r>
              <a:rPr b="1" lang="en-US" sz="180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inner++)</a:t>
            </a:r>
            <a:r>
              <a:rPr b="1" i="0" lang="en-US" sz="1800" u="none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</a:t>
            </a:r>
            <a:endParaRPr>
              <a:solidFill>
                <a:srgbClr val="FF9900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1800" u="none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>
              <a:solidFill>
                <a:srgbClr val="FF9900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if (list[inner] &gt; list[inner + 1])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i="0" lang="en-US" sz="1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//swap list[inner] &amp; list[inner+1]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 temp = list[inner];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list[inner] = list[inner + 1];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list[inner + 1] = temp;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1800" u="none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FF9900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 b="1" i="0" sz="1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107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95" name="Google Shape;795;p107"/>
          <p:cNvSpPr txBox="1"/>
          <p:nvPr>
            <p:ph type="title"/>
          </p:nvPr>
        </p:nvSpPr>
        <p:spPr>
          <a:xfrm>
            <a:off x="1091200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Imp</a:t>
            </a:r>
            <a:r>
              <a:rPr lang="en-US"/>
              <a:t>roved </a:t>
            </a: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 Code</a:t>
            </a:r>
            <a:endParaRPr/>
          </a:p>
        </p:txBody>
      </p:sp>
      <p:sp>
        <p:nvSpPr>
          <p:cNvPr id="796" name="Google Shape;796;p107"/>
          <p:cNvSpPr txBox="1"/>
          <p:nvPr>
            <p:ph idx="1" type="body"/>
          </p:nvPr>
        </p:nvSpPr>
        <p:spPr>
          <a:xfrm>
            <a:off x="1199587" y="793631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bubbleSort(int[] list)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for (int outer = 0; outer &lt; list.length - 1; outer++)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for (int inner = 0; inner &lt; list.length-</a:t>
            </a:r>
            <a:r>
              <a:rPr b="1" i="0" lang="en-US" sz="1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outer</a:t>
            </a: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-1;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inner++)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1" i="0" sz="20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Char char="■"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We can improve the efficiency by</a:t>
            </a:r>
            <a:r>
              <a:rPr b="0" i="0" lang="en-US" sz="2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stopping </a:t>
            </a:r>
            <a:r>
              <a:rPr b="0" i="0" lang="en-US" sz="2800" u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one position</a:t>
            </a:r>
            <a:r>
              <a:rPr b="0" i="0" lang="en-US" sz="2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earlier after each pass of the outer loop</a:t>
            </a:r>
            <a:r>
              <a:rPr lang="en-US" sz="2800">
                <a:latin typeface="Arial"/>
                <a:ea typeface="Arial"/>
                <a:cs typeface="Arial"/>
                <a:sym typeface="Arial"/>
              </a:rPr>
              <a:t> so that we don’t revisit elements that are already sorted</a:t>
            </a:r>
            <a:endParaRPr/>
          </a:p>
          <a:p>
            <a:pPr indent="-2095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None/>
            </a:pPr>
            <a:r>
              <a:t/>
            </a:r>
            <a:endParaRPr b="0" i="0" sz="28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list.length-</a:t>
            </a:r>
            <a:r>
              <a:rPr b="1" i="0" lang="en-US" sz="2800" u="none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outer</a:t>
            </a:r>
            <a:r>
              <a:rPr b="1" i="0" lang="en-US" sz="2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-1</a:t>
            </a:r>
            <a:endParaRPr/>
          </a:p>
          <a:p>
            <a:pPr indent="-209550" lvl="0" marL="342900" rtl="0" algn="l">
              <a:spcBef>
                <a:spcPts val="56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b="1" i="0" sz="2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08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802" name="Google Shape;802;p108"/>
          <p:cNvSpPr txBox="1"/>
          <p:nvPr>
            <p:ph type="title"/>
          </p:nvPr>
        </p:nvSpPr>
        <p:spPr>
          <a:xfrm>
            <a:off x="1143000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Imp</a:t>
            </a:r>
            <a:r>
              <a:rPr lang="en-US"/>
              <a:t>roved </a:t>
            </a: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Bubble Sort Code</a:t>
            </a:r>
            <a:endParaRPr/>
          </a:p>
        </p:txBody>
      </p:sp>
      <p:sp>
        <p:nvSpPr>
          <p:cNvPr id="803" name="Google Shape;803;p108"/>
          <p:cNvSpPr txBox="1"/>
          <p:nvPr>
            <p:ph idx="1" type="body"/>
          </p:nvPr>
        </p:nvSpPr>
        <p:spPr>
          <a:xfrm>
            <a:off x="281225" y="752125"/>
            <a:ext cx="87771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public void bubbleSort(int[] list)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for (int outer = 0; outer &lt; list.length - 1; outer++)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for (int inner = 0; inner &lt; list.length-outer-1;inner++)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if (list[inner] &gt; list[inner + 1])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{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//swap list[inner] &amp; list[inner+1]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int temp = list[inner];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list[inner] = list[inner + 1];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list[inner + 1] = temp;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b="1" i="0" lang="en-US" sz="1800" u="none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t/>
            </a:r>
            <a:endParaRPr b="1" i="0" sz="1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342900" rtl="0" algn="l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i="0" sz="24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109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809" name="Google Shape;809;p109"/>
          <p:cNvSpPr txBox="1"/>
          <p:nvPr>
            <p:ph type="title"/>
          </p:nvPr>
        </p:nvSpPr>
        <p:spPr>
          <a:xfrm>
            <a:off x="1143000" y="6"/>
            <a:ext cx="77724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Checking for </a:t>
            </a:r>
            <a:r>
              <a:rPr lang="en-US">
                <a:solidFill>
                  <a:srgbClr val="FFFF00"/>
                </a:solidFill>
              </a:rPr>
              <a:t>no swaps</a:t>
            </a:r>
            <a:r>
              <a:rPr lang="en-US"/>
              <a:t> in a pass</a:t>
            </a:r>
            <a:endParaRPr/>
          </a:p>
        </p:txBody>
      </p:sp>
      <p:sp>
        <p:nvSpPr>
          <p:cNvPr id="810" name="Google Shape;810;p109"/>
          <p:cNvSpPr txBox="1"/>
          <p:nvPr>
            <p:ph idx="1" type="body"/>
          </p:nvPr>
        </p:nvSpPr>
        <p:spPr>
          <a:xfrm>
            <a:off x="351125" y="446050"/>
            <a:ext cx="8618700" cy="45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public void bubbleSort(int[] list)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for (int outer = 0; outer &lt; list.length - 1; outer++)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{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-US" sz="18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boolean noSwaps = true;</a:t>
            </a: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for (int inner = 0; inner &lt; list.length-outer-1; inner++)                                            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  if (list[inner] &gt; list[inner + 1])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  {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    //swap list[inner] &amp; list[inner+1]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    int temp = list[inner];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    list[inner] = list[inner + 1];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    list[inner + 1] = temp;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-US" sz="18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noSwaps = false;</a:t>
            </a:r>
            <a:endParaRPr b="1" sz="18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-US" sz="18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if(noSwaps == true)</a:t>
            </a:r>
            <a:endParaRPr b="1" sz="18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break;</a:t>
            </a:r>
            <a:endParaRPr b="1" sz="18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2800" u="none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10"/>
          <p:cNvSpPr txBox="1"/>
          <p:nvPr/>
        </p:nvSpPr>
        <p:spPr>
          <a:xfrm>
            <a:off x="70104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pic>
        <p:nvPicPr>
          <p:cNvPr id="816" name="Google Shape;816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650" y="2120269"/>
            <a:ext cx="5028699" cy="1610755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110"/>
          <p:cNvSpPr txBox="1"/>
          <p:nvPr/>
        </p:nvSpPr>
        <p:spPr>
          <a:xfrm>
            <a:off x="142750" y="4821788"/>
            <a:ext cx="1605900" cy="2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visualgo.net/bn/sorting</a:t>
            </a:r>
            <a:endParaRPr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8" name="Google Shape;818;p110"/>
          <p:cNvSpPr txBox="1"/>
          <p:nvPr>
            <p:ph type="title"/>
          </p:nvPr>
        </p:nvSpPr>
        <p:spPr>
          <a:xfrm>
            <a:off x="1143000" y="277181"/>
            <a:ext cx="7772400" cy="16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imes New Roman"/>
              <a:buNone/>
            </a:pPr>
            <a:r>
              <a:rPr lang="en-US"/>
              <a:t>Selection</a:t>
            </a:r>
            <a:r>
              <a:rPr b="0" i="0" lang="en-US" sz="4400" u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Sort </a:t>
            </a:r>
            <a:r>
              <a:rPr lang="en-US"/>
              <a:t>is distinguished by </a:t>
            </a:r>
            <a:r>
              <a:rPr lang="en-US">
                <a:solidFill>
                  <a:srgbClr val="FF0000"/>
                </a:solidFill>
              </a:rPr>
              <a:t>the flag</a:t>
            </a:r>
            <a:r>
              <a:rPr lang="en-US"/>
              <a:t> and the single swap after each pass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zure">
  <a:themeElements>
    <a:clrScheme name="Azure 1">
      <a:dk1>
        <a:srgbClr val="000000"/>
      </a:dk1>
      <a:lt1>
        <a:srgbClr val="FFFFFF"/>
      </a:lt1>
      <a:dk2>
        <a:srgbClr val="3333FF"/>
      </a:dk2>
      <a:lt2>
        <a:srgbClr val="00FFFF"/>
      </a:lt2>
      <a:accent1>
        <a:srgbClr val="00CCCC"/>
      </a:accent1>
      <a:accent2>
        <a:srgbClr val="6666FF"/>
      </a:accent2>
      <a:accent3>
        <a:srgbClr val="ADADFF"/>
      </a:accent3>
      <a:accent4>
        <a:srgbClr val="DADADA"/>
      </a:accent4>
      <a:accent5>
        <a:srgbClr val="AAE2E2"/>
      </a:accent5>
      <a:accent6>
        <a:srgbClr val="5C5CE7"/>
      </a:accent6>
      <a:hlink>
        <a:srgbClr val="CCCCFF"/>
      </a:hlink>
      <a:folHlink>
        <a:srgbClr val="CC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